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7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0245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Introduce yourself as Nico Nathan, AI Expert &amp; Futurist, founder of QuidAI. This crowd is active investors, not beginners to real estate - so the framing is: AI is the edge that lets a small operation move like a big one. Quick hands-up: who's already used ChatGPT, Claude, or Gemini? Keep hand up if you're using it in your deals. The gap between those two is what we close tonight.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into the meat of the night for this audience. Everything so far was foundation. Now: the specific investor workflows where AI earns its keep.</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read all six word for word - hit each in a sentence and watch which ones get nods. Deal analysis and finding deals usually light up wholesalers and flippers; tenants/PM lights up the landlords. Tell them: you don't need all six. Pick the one that's your biggest time sink and start there this week.</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they'll photograph. Cover each strategy in a couple sentences and tie it to who's in the room. The bracketed prompts are starting points - tell them the full copy-paste versions are in the takeaway guide you're handing out. Reassure on fair housing for the buy-and-hold crowd: AI can help you stay compliant if you ask it to.</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transition. The deal stuff is the headline, but the quiet win is all the admin AI erases - emails, summaries, research, first drafts. This is where you get your evenings back.</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a couple rows - the blank-page email and the long-lease summary always resonate. The spreadsheet row is a sleeper hit: tell them AI will write Excel/Sheets formulas for you, so you stop googling 'how do I do an IF statement.' Theme: AI kills the blank page and the busywork, freeing you for the high-value work - finding and closing deals.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 up. This is the payoff. Tell them everything so far they had to take on faith - now you prove it. Switch to your browser with Claude or ChatGPT open. Narrate as you go.</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demo. Tell them to watch the prompt you type - notice you're using R-T-C-F. The prompt is in your notes: ask the AI to build a mobile-friendly rental analyzer for OKC that takes price/rent/taxes/insurance/down/rate and returns cash flow, cash-on-cash, cap rate, and a 1% rule check with a pursue/pass verdict. While it builds, narrate: this would take a developer hours; we're doing it in minutes with plain English. Then run a real deal through it. If you have time, iterate live: 'add a rehab field' or 'add a BRRRR refinance scenario.'</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it up. Prompt them: bring a real deal or a real bottleneck in your business and we'll run it. Likely questions and quick answers - Is my data safe? Don't paste sensitive personal/financial info into free tools; anonymize. Which tool? Try ChatGPT and Claude free, pick what fits. Will it replace agents/me? No - investors who use AI will out-run those who don't. How do I start? Pick one task this week. Accuracy? Always verify the numbers money rides on.</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warm. The one-task challenge is the takeaway - pick a single task this week and try AI on it. Mention the resource guide handout with copy-paste prompts. Invite them to connect with you / QuidAI. Thank OKCREIA for having you.</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five parts quickly. Emphasize part 5 - we build a real deal analyzer live, no coding. Tell them: by the end you'll see AI do in 3 minutes what might take you an evening in a spreadsheet. Point out the 45 min - we keep it tight and leave room for Q&amp;A on their actual deals.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simple and non-technical. The key mental model for this room: AI is like the sharpest new partner you ever brought on - encyclopedic knowledge, works instantly, but knows nothing about your specific deals, your market, your buy box until you tell it. The four tools are all excellent. They don't need to learn all four - pick one and go. Mention these are the current versions as of mid-2026; they update constantly.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Hit the three stats hard - AI is no longer optional, 98% of small businesses use it daily. The $20 is the punchline: the same tech big institutional buyers pay fortunes for, you can rent for $20 a month. That's the great equalizer for the independent investor. Then the cheat sheet: don't overthink which tool. ChatGPT for general, Claude for analysis and contracts, Gemini if you live in Google. Try the free tiers.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trust slide. The biggest risk for investors is hallucination - AI will state a wrong ARV or invent a comp with total confidence. So the rule: AI gives you the fast first draft and the math scaffolding; YOU verify the numbers that money rides on. Never close on an AI comp. Never rely on AI legal advice. It's a force multiplier on your judgment, not a replacement for it.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Tell them: this is the highest-ROI ten minutes of the night. Most people type one lazy line, get garbage, and quit. The investors who win with AI just ask better. I'll give you a dead-simple framework you'll remember.</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quote. Then the new-partner analogy - perfect for this room. You wouldn't hand a new partner a sticky note saying 'look at this deal' and expect a useful answer. You'd give them the address, the numbers, the comps, your target return. Same with AI. Vague in, vague out. Specific in, gold out.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R-T-C-F with the rental example building across the four lines. By the bottom they've watched a real prompt assemble itself. Tell them: stack these four and you'll get an answer you can actually act on. They don't need to memorize anything fancy - Role, Task, Context, Format.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bad one - everyone recognizes it, that's how they've all been prompting. Then the good one - same question, but with the deal specifics and a format request. Point out you'd get an actual go/no-go with math. The four habits at the bottom are the whole game: specific, context, format, iterate. Iterate is underrated - it's a conversation, just keep refining.</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4F5F"/>
        </a:solidFill>
        <a:effectLst/>
      </p:bgPr>
    </p:bg>
    <p:spTree>
      <p:nvGrpSpPr>
        <p:cNvPr id="1" name=""/>
        <p:cNvGrpSpPr/>
        <p:nvPr/>
      </p:nvGrpSpPr>
      <p:grpSpPr>
        <a:xfrm>
          <a:off x="0" y="0"/>
          <a:ext cx="0" cy="0"/>
          <a:chOff x="0" y="0"/>
          <a:chExt cx="0" cy="0"/>
        </a:xfrm>
      </p:grpSpPr>
      <p:sp>
        <p:nvSpPr>
          <p:cNvPr id="2" name="Shape 0"/>
          <p:cNvSpPr/>
          <p:nvPr/>
        </p:nvSpPr>
        <p:spPr>
          <a:xfrm>
            <a:off x="9418320" y="-1280160"/>
            <a:ext cx="4023360" cy="4023360"/>
          </a:xfrm>
          <a:prstGeom prst="ellipse">
            <a:avLst/>
          </a:prstGeom>
          <a:solidFill>
            <a:srgbClr val="0891B2">
              <a:alpha val="20000"/>
            </a:srgbClr>
          </a:solidFill>
          <a:ln/>
        </p:spPr>
        <p:txBody>
          <a:bodyPr/>
          <a:lstStyle/>
          <a:p>
            <a:endParaRPr lang="en-US"/>
          </a:p>
        </p:txBody>
      </p:sp>
      <p:sp>
        <p:nvSpPr>
          <p:cNvPr id="3" name="Shape 1"/>
          <p:cNvSpPr/>
          <p:nvPr/>
        </p:nvSpPr>
        <p:spPr>
          <a:xfrm>
            <a:off x="10241280" y="4206240"/>
            <a:ext cx="2926080" cy="2926080"/>
          </a:xfrm>
          <a:prstGeom prst="ellipse">
            <a:avLst/>
          </a:prstGeom>
          <a:solidFill>
            <a:srgbClr val="0891B2">
              <a:alpha val="15000"/>
            </a:srgbClr>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68680" y="1417320"/>
            <a:ext cx="822960" cy="822960"/>
          </a:xfrm>
          <a:prstGeom prst="rect">
            <a:avLst/>
          </a:prstGeom>
        </p:spPr>
      </p:pic>
      <p:sp>
        <p:nvSpPr>
          <p:cNvPr id="5" name="Text 2"/>
          <p:cNvSpPr/>
          <p:nvPr/>
        </p:nvSpPr>
        <p:spPr>
          <a:xfrm>
            <a:off x="822960" y="2286000"/>
            <a:ext cx="10607040" cy="1554480"/>
          </a:xfrm>
          <a:prstGeom prst="rect">
            <a:avLst/>
          </a:prstGeom>
          <a:noFill/>
          <a:ln/>
        </p:spPr>
        <p:txBody>
          <a:bodyPr wrap="square" rtlCol="0" anchor="ctr"/>
          <a:lstStyle/>
          <a:p>
            <a:pPr marL="0" indent="0" algn="l">
              <a:lnSpc>
                <a:spcPct val="95000"/>
              </a:lnSpc>
              <a:buNone/>
            </a:pPr>
            <a:r>
              <a:rPr lang="en-US" sz="5200" b="1" dirty="0">
                <a:solidFill>
                  <a:srgbClr val="FFFFFF"/>
                </a:solidFill>
                <a:latin typeface="Arial" pitchFamily="34" charset="0"/>
                <a:ea typeface="Arial" pitchFamily="34" charset="-122"/>
                <a:cs typeface="Arial" pitchFamily="34" charset="-120"/>
              </a:rPr>
              <a:t>AI FOR REAL ESTATE INVESTORS</a:t>
            </a:r>
            <a:endParaRPr lang="en-US" sz="5200" dirty="0"/>
          </a:p>
        </p:txBody>
      </p:sp>
      <p:sp>
        <p:nvSpPr>
          <p:cNvPr id="6" name="Text 3"/>
          <p:cNvSpPr/>
          <p:nvPr/>
        </p:nvSpPr>
        <p:spPr>
          <a:xfrm>
            <a:off x="868680" y="3886200"/>
            <a:ext cx="10058400" cy="548640"/>
          </a:xfrm>
          <a:prstGeom prst="rect">
            <a:avLst/>
          </a:prstGeom>
          <a:noFill/>
          <a:ln/>
        </p:spPr>
        <p:txBody>
          <a:bodyPr wrap="square" rtlCol="0" anchor="ctr"/>
          <a:lstStyle/>
          <a:p>
            <a:pPr marL="0" indent="0" algn="l">
              <a:buNone/>
            </a:pPr>
            <a:r>
              <a:rPr lang="en-US" sz="2000" i="1" dirty="0">
                <a:solidFill>
                  <a:srgbClr val="0891B2"/>
                </a:solidFill>
                <a:latin typeface="Arial" pitchFamily="34" charset="0"/>
                <a:ea typeface="Arial" pitchFamily="34" charset="-122"/>
                <a:cs typeface="Arial" pitchFamily="34" charset="-120"/>
              </a:rPr>
              <a:t>Find Deals Faster. Analyze Smarter. Close More.</a:t>
            </a:r>
            <a:endParaRPr lang="en-US" sz="2000" dirty="0"/>
          </a:p>
        </p:txBody>
      </p:sp>
      <p:sp>
        <p:nvSpPr>
          <p:cNvPr id="7" name="Text 4"/>
          <p:cNvSpPr/>
          <p:nvPr/>
        </p:nvSpPr>
        <p:spPr>
          <a:xfrm>
            <a:off x="868680" y="5029200"/>
            <a:ext cx="10058400" cy="365760"/>
          </a:xfrm>
          <a:prstGeom prst="rect">
            <a:avLst/>
          </a:prstGeom>
          <a:noFill/>
          <a:ln/>
        </p:spPr>
        <p:txBody>
          <a:bodyPr wrap="square" rtlCol="0" anchor="ctr"/>
          <a:lstStyle/>
          <a:p>
            <a:pPr marL="0" indent="0" algn="l">
              <a:buNone/>
            </a:pPr>
            <a:r>
              <a:rPr lang="en-US" sz="1600" b="1" dirty="0">
                <a:solidFill>
                  <a:srgbClr val="FFFFFF"/>
                </a:solidFill>
                <a:latin typeface="Arial" pitchFamily="34" charset="0"/>
                <a:ea typeface="Arial" pitchFamily="34" charset="-122"/>
                <a:cs typeface="Arial" pitchFamily="34" charset="-120"/>
              </a:rPr>
              <a:t>Nico Nathan</a:t>
            </a:r>
            <a:r>
              <a:rPr lang="en-US" sz="1600" dirty="0">
                <a:solidFill>
                  <a:srgbClr val="CBE7EF"/>
                </a:solidFill>
                <a:latin typeface="Arial" pitchFamily="34" charset="0"/>
                <a:ea typeface="Arial" pitchFamily="34" charset="-122"/>
                <a:cs typeface="Arial" pitchFamily="34" charset="-120"/>
              </a:rPr>
              <a:t>   |   AI Expert &amp; Futurist   |   QuidAI</a:t>
            </a:r>
            <a:endParaRPr lang="en-US" sz="1600" dirty="0"/>
          </a:p>
        </p:txBody>
      </p:sp>
      <p:sp>
        <p:nvSpPr>
          <p:cNvPr id="8" name="Text 5"/>
          <p:cNvSpPr/>
          <p:nvPr/>
        </p:nvSpPr>
        <p:spPr>
          <a:xfrm>
            <a:off x="868680" y="5440680"/>
            <a:ext cx="10058400" cy="365760"/>
          </a:xfrm>
          <a:prstGeom prst="rect">
            <a:avLst/>
          </a:prstGeom>
          <a:noFill/>
          <a:ln/>
        </p:spPr>
        <p:txBody>
          <a:bodyPr wrap="square" rtlCol="0" anchor="ctr"/>
          <a:lstStyle/>
          <a:p>
            <a:pPr marL="0" indent="0" algn="l">
              <a:buNone/>
            </a:pPr>
            <a:r>
              <a:rPr lang="en-US" sz="1400" dirty="0">
                <a:solidFill>
                  <a:srgbClr val="9FD3E0"/>
                </a:solidFill>
                <a:latin typeface="Arial" pitchFamily="34" charset="0"/>
                <a:ea typeface="Arial" pitchFamily="34" charset="-122"/>
                <a:cs typeface="Arial" pitchFamily="34" charset="-120"/>
              </a:rPr>
              <a:t>OKCREIA  •  Oklahoma City Real Estate Investors Association</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D4F5F"/>
        </a:solidFill>
        <a:effectLst/>
      </p:bgPr>
    </p:bg>
    <p:spTree>
      <p:nvGrpSpPr>
        <p:cNvPr id="1" name=""/>
        <p:cNvGrpSpPr/>
        <p:nvPr/>
      </p:nvGrpSpPr>
      <p:grpSpPr>
        <a:xfrm>
          <a:off x="0" y="0"/>
          <a:ext cx="0" cy="0"/>
          <a:chOff x="0" y="0"/>
          <a:chExt cx="0" cy="0"/>
        </a:xfrm>
      </p:grpSpPr>
      <p:sp>
        <p:nvSpPr>
          <p:cNvPr id="2" name="Text 0"/>
          <p:cNvSpPr/>
          <p:nvPr/>
        </p:nvSpPr>
        <p:spPr>
          <a:xfrm>
            <a:off x="822960" y="2286000"/>
            <a:ext cx="10515600" cy="457200"/>
          </a:xfrm>
          <a:prstGeom prst="rect">
            <a:avLst/>
          </a:prstGeom>
          <a:noFill/>
          <a:ln/>
        </p:spPr>
        <p:txBody>
          <a:bodyPr wrap="square" rtlCol="0" anchor="ctr"/>
          <a:lstStyle/>
          <a:p>
            <a:pPr marL="0" indent="0" algn="l">
              <a:buNone/>
            </a:pPr>
            <a:r>
              <a:rPr lang="en-US" sz="1800" b="1" kern="0" spc="300" dirty="0">
                <a:solidFill>
                  <a:srgbClr val="0891B2"/>
                </a:solidFill>
                <a:latin typeface="Arial" pitchFamily="34" charset="0"/>
                <a:ea typeface="Arial" pitchFamily="34" charset="-122"/>
                <a:cs typeface="Arial" pitchFamily="34" charset="-120"/>
              </a:rPr>
              <a:t>PART 3</a:t>
            </a:r>
            <a:endParaRPr lang="en-US" sz="1800" dirty="0"/>
          </a:p>
        </p:txBody>
      </p:sp>
      <p:sp>
        <p:nvSpPr>
          <p:cNvPr id="3" name="Text 1"/>
          <p:cNvSpPr/>
          <p:nvPr/>
        </p:nvSpPr>
        <p:spPr>
          <a:xfrm>
            <a:off x="822960" y="2743200"/>
            <a:ext cx="10515600" cy="1280160"/>
          </a:xfrm>
          <a:prstGeom prst="rect">
            <a:avLst/>
          </a:prstGeom>
          <a:noFill/>
          <a:ln/>
        </p:spPr>
        <p:txBody>
          <a:bodyPr wrap="square" rtlCol="0" anchor="ctr"/>
          <a:lstStyle/>
          <a:p>
            <a:pPr marL="0" indent="0" algn="l">
              <a:buNone/>
            </a:pPr>
            <a:r>
              <a:rPr lang="en-US" sz="4400" b="1" dirty="0">
                <a:solidFill>
                  <a:srgbClr val="FFFFFF"/>
                </a:solidFill>
                <a:latin typeface="Arial" pitchFamily="34" charset="0"/>
                <a:ea typeface="Arial" pitchFamily="34" charset="-122"/>
                <a:cs typeface="Arial" pitchFamily="34" charset="-120"/>
              </a:rPr>
              <a:t>AI for Your Deals</a:t>
            </a:r>
            <a:endParaRPr lang="en-US" sz="4400" dirty="0"/>
          </a:p>
        </p:txBody>
      </p:sp>
      <p:sp>
        <p:nvSpPr>
          <p:cNvPr id="4" name="Text 2"/>
          <p:cNvSpPr/>
          <p:nvPr/>
        </p:nvSpPr>
        <p:spPr>
          <a:xfrm>
            <a:off x="822960" y="4114800"/>
            <a:ext cx="9875520" cy="914400"/>
          </a:xfrm>
          <a:prstGeom prst="rect">
            <a:avLst/>
          </a:prstGeom>
          <a:noFill/>
          <a:ln/>
        </p:spPr>
        <p:txBody>
          <a:bodyPr wrap="square" rtlCol="0" anchor="ctr"/>
          <a:lstStyle/>
          <a:p>
            <a:pPr marL="0" indent="0" algn="l">
              <a:buNone/>
            </a:pPr>
            <a:r>
              <a:rPr lang="en-US" sz="1800" i="1" dirty="0">
                <a:solidFill>
                  <a:srgbClr val="CBE7EF"/>
                </a:solidFill>
                <a:latin typeface="Arial" pitchFamily="34" charset="0"/>
                <a:ea typeface="Arial" pitchFamily="34" charset="-122"/>
                <a:cs typeface="Arial" pitchFamily="34" charset="-120"/>
              </a:rPr>
              <a:t>Where the money is — the day-to-day investor tasks AI can speed up starting tomorrow.</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Six Ways Investors Use AI</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Pick one to try this week.</a:t>
            </a:r>
            <a:endParaRPr lang="en-US" sz="1500" dirty="0"/>
          </a:p>
        </p:txBody>
      </p:sp>
      <p:sp>
        <p:nvSpPr>
          <p:cNvPr id="4" name="Shape 2"/>
          <p:cNvSpPr/>
          <p:nvPr/>
        </p:nvSpPr>
        <p:spPr>
          <a:xfrm>
            <a:off x="640080" y="1737360"/>
            <a:ext cx="356616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5" name="Shape 3"/>
          <p:cNvSpPr/>
          <p:nvPr/>
        </p:nvSpPr>
        <p:spPr>
          <a:xfrm>
            <a:off x="868680" y="1965960"/>
            <a:ext cx="640080" cy="640080"/>
          </a:xfrm>
          <a:prstGeom prst="ellipse">
            <a:avLst/>
          </a:prstGeom>
          <a:solidFill>
            <a:srgbClr val="0D4F5F"/>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1005840" y="2103120"/>
            <a:ext cx="365760" cy="365760"/>
          </a:xfrm>
          <a:prstGeom prst="rect">
            <a:avLst/>
          </a:prstGeom>
        </p:spPr>
      </p:pic>
      <p:sp>
        <p:nvSpPr>
          <p:cNvPr id="7" name="Text 4"/>
          <p:cNvSpPr/>
          <p:nvPr/>
        </p:nvSpPr>
        <p:spPr>
          <a:xfrm>
            <a:off x="1645920" y="1993392"/>
            <a:ext cx="2377440" cy="594360"/>
          </a:xfrm>
          <a:prstGeom prst="rect">
            <a:avLst/>
          </a:prstGeom>
          <a:noFill/>
          <a:ln/>
        </p:spPr>
        <p:txBody>
          <a:bodyPr wrap="square" rtlCol="0" anchor="ctr"/>
          <a:lstStyle/>
          <a:p>
            <a:pPr marL="0" indent="0">
              <a:buNone/>
            </a:pPr>
            <a:r>
              <a:rPr lang="en-US" sz="1700" b="1" dirty="0">
                <a:solidFill>
                  <a:srgbClr val="0D4F5F"/>
                </a:solidFill>
                <a:latin typeface="Arial" pitchFamily="34" charset="0"/>
                <a:ea typeface="Arial" pitchFamily="34" charset="-122"/>
                <a:cs typeface="Arial" pitchFamily="34" charset="-120"/>
              </a:rPr>
              <a:t>Deal Analysis</a:t>
            </a:r>
            <a:endParaRPr lang="en-US" sz="1700" dirty="0"/>
          </a:p>
        </p:txBody>
      </p:sp>
      <p:sp>
        <p:nvSpPr>
          <p:cNvPr id="8" name="Text 5"/>
          <p:cNvSpPr/>
          <p:nvPr/>
        </p:nvSpPr>
        <p:spPr>
          <a:xfrm>
            <a:off x="896112" y="2697480"/>
            <a:ext cx="3054096" cy="914400"/>
          </a:xfrm>
          <a:prstGeom prst="rect">
            <a:avLst/>
          </a:prstGeom>
          <a:noFill/>
          <a:ln/>
        </p:spPr>
        <p:txBody>
          <a:bodyPr wrap="square" rtlCol="0" anchor="t"/>
          <a:lstStyle/>
          <a:p>
            <a:pPr marL="0" indent="0">
              <a:lnSpc>
                <a:spcPct val="108000"/>
              </a:lnSpc>
              <a:buNone/>
            </a:pPr>
            <a:r>
              <a:rPr lang="en-US" sz="1300" dirty="0">
                <a:solidFill>
                  <a:srgbClr val="0F172A"/>
                </a:solidFill>
                <a:latin typeface="Arial" pitchFamily="34" charset="0"/>
                <a:ea typeface="Arial" pitchFamily="34" charset="-122"/>
                <a:cs typeface="Arial" pitchFamily="34" charset="-120"/>
              </a:rPr>
              <a:t>Run ARV scenarios, rehab budgets, cash-on-cash, BRRRR math in seconds.</a:t>
            </a:r>
            <a:endParaRPr lang="en-US" sz="1300" dirty="0"/>
          </a:p>
        </p:txBody>
      </p:sp>
      <p:sp>
        <p:nvSpPr>
          <p:cNvPr id="9" name="Shape 6"/>
          <p:cNvSpPr/>
          <p:nvPr/>
        </p:nvSpPr>
        <p:spPr>
          <a:xfrm>
            <a:off x="4389120" y="1737360"/>
            <a:ext cx="356616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10" name="Shape 7"/>
          <p:cNvSpPr/>
          <p:nvPr/>
        </p:nvSpPr>
        <p:spPr>
          <a:xfrm>
            <a:off x="4617720" y="1965960"/>
            <a:ext cx="640080" cy="640080"/>
          </a:xfrm>
          <a:prstGeom prst="ellipse">
            <a:avLst/>
          </a:prstGeom>
          <a:solidFill>
            <a:srgbClr val="0D4F5F"/>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4754880" y="2103120"/>
            <a:ext cx="365760" cy="365760"/>
          </a:xfrm>
          <a:prstGeom prst="rect">
            <a:avLst/>
          </a:prstGeom>
        </p:spPr>
      </p:pic>
      <p:sp>
        <p:nvSpPr>
          <p:cNvPr id="12" name="Text 8"/>
          <p:cNvSpPr/>
          <p:nvPr/>
        </p:nvSpPr>
        <p:spPr>
          <a:xfrm>
            <a:off x="5394960" y="1993392"/>
            <a:ext cx="2377440" cy="594360"/>
          </a:xfrm>
          <a:prstGeom prst="rect">
            <a:avLst/>
          </a:prstGeom>
          <a:noFill/>
          <a:ln/>
        </p:spPr>
        <p:txBody>
          <a:bodyPr wrap="square" rtlCol="0" anchor="ctr"/>
          <a:lstStyle/>
          <a:p>
            <a:pPr marL="0" indent="0">
              <a:buNone/>
            </a:pPr>
            <a:r>
              <a:rPr lang="en-US" sz="1700" b="1" dirty="0">
                <a:solidFill>
                  <a:srgbClr val="0D4F5F"/>
                </a:solidFill>
                <a:latin typeface="Arial" pitchFamily="34" charset="0"/>
                <a:ea typeface="Arial" pitchFamily="34" charset="-122"/>
                <a:cs typeface="Arial" pitchFamily="34" charset="-120"/>
              </a:rPr>
              <a:t>Finding Deals</a:t>
            </a:r>
            <a:endParaRPr lang="en-US" sz="1700" dirty="0"/>
          </a:p>
        </p:txBody>
      </p:sp>
      <p:sp>
        <p:nvSpPr>
          <p:cNvPr id="13" name="Text 9"/>
          <p:cNvSpPr/>
          <p:nvPr/>
        </p:nvSpPr>
        <p:spPr>
          <a:xfrm>
            <a:off x="4645152" y="2697480"/>
            <a:ext cx="3054096" cy="914400"/>
          </a:xfrm>
          <a:prstGeom prst="rect">
            <a:avLst/>
          </a:prstGeom>
          <a:noFill/>
          <a:ln/>
        </p:spPr>
        <p:txBody>
          <a:bodyPr wrap="square" rtlCol="0" anchor="t"/>
          <a:lstStyle/>
          <a:p>
            <a:pPr marL="0" indent="0">
              <a:lnSpc>
                <a:spcPct val="108000"/>
              </a:lnSpc>
              <a:buNone/>
            </a:pPr>
            <a:r>
              <a:rPr lang="en-US" sz="1300" dirty="0">
                <a:solidFill>
                  <a:srgbClr val="0F172A"/>
                </a:solidFill>
                <a:latin typeface="Arial" pitchFamily="34" charset="0"/>
                <a:ea typeface="Arial" pitchFamily="34" charset="-122"/>
                <a:cs typeface="Arial" pitchFamily="34" charset="-120"/>
              </a:rPr>
              <a:t>Draft skip-trace scripts, summarize lists, spot patterns in lead data.</a:t>
            </a:r>
            <a:endParaRPr lang="en-US" sz="1300" dirty="0"/>
          </a:p>
        </p:txBody>
      </p:sp>
      <p:sp>
        <p:nvSpPr>
          <p:cNvPr id="14" name="Shape 10"/>
          <p:cNvSpPr/>
          <p:nvPr/>
        </p:nvSpPr>
        <p:spPr>
          <a:xfrm>
            <a:off x="8138160" y="1737360"/>
            <a:ext cx="356616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15" name="Shape 11"/>
          <p:cNvSpPr/>
          <p:nvPr/>
        </p:nvSpPr>
        <p:spPr>
          <a:xfrm>
            <a:off x="8366760" y="1965960"/>
            <a:ext cx="640080" cy="640080"/>
          </a:xfrm>
          <a:prstGeom prst="ellipse">
            <a:avLst/>
          </a:prstGeom>
          <a:solidFill>
            <a:srgbClr val="0D4F5F"/>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8503920" y="2103120"/>
            <a:ext cx="365760" cy="365760"/>
          </a:xfrm>
          <a:prstGeom prst="rect">
            <a:avLst/>
          </a:prstGeom>
        </p:spPr>
      </p:pic>
      <p:sp>
        <p:nvSpPr>
          <p:cNvPr id="17" name="Text 12"/>
          <p:cNvSpPr/>
          <p:nvPr/>
        </p:nvSpPr>
        <p:spPr>
          <a:xfrm>
            <a:off x="9144000" y="1993392"/>
            <a:ext cx="2377440" cy="594360"/>
          </a:xfrm>
          <a:prstGeom prst="rect">
            <a:avLst/>
          </a:prstGeom>
          <a:noFill/>
          <a:ln/>
        </p:spPr>
        <p:txBody>
          <a:bodyPr wrap="square" rtlCol="0" anchor="ctr"/>
          <a:lstStyle/>
          <a:p>
            <a:pPr marL="0" indent="0">
              <a:buNone/>
            </a:pPr>
            <a:r>
              <a:rPr lang="en-US" sz="1700" b="1" dirty="0">
                <a:solidFill>
                  <a:srgbClr val="0D4F5F"/>
                </a:solidFill>
                <a:latin typeface="Arial" pitchFamily="34" charset="0"/>
                <a:ea typeface="Arial" pitchFamily="34" charset="-122"/>
                <a:cs typeface="Arial" pitchFamily="34" charset="-120"/>
              </a:rPr>
              <a:t>Market Research</a:t>
            </a:r>
            <a:endParaRPr lang="en-US" sz="1700" dirty="0"/>
          </a:p>
        </p:txBody>
      </p:sp>
      <p:sp>
        <p:nvSpPr>
          <p:cNvPr id="18" name="Text 13"/>
          <p:cNvSpPr/>
          <p:nvPr/>
        </p:nvSpPr>
        <p:spPr>
          <a:xfrm>
            <a:off x="8394192" y="2697480"/>
            <a:ext cx="3054096" cy="914400"/>
          </a:xfrm>
          <a:prstGeom prst="rect">
            <a:avLst/>
          </a:prstGeom>
          <a:noFill/>
          <a:ln/>
        </p:spPr>
        <p:txBody>
          <a:bodyPr wrap="square" rtlCol="0" anchor="t"/>
          <a:lstStyle/>
          <a:p>
            <a:pPr marL="0" indent="0">
              <a:lnSpc>
                <a:spcPct val="108000"/>
              </a:lnSpc>
              <a:buNone/>
            </a:pPr>
            <a:r>
              <a:rPr lang="en-US" sz="1300" dirty="0">
                <a:solidFill>
                  <a:srgbClr val="0F172A"/>
                </a:solidFill>
                <a:latin typeface="Arial" pitchFamily="34" charset="0"/>
                <a:ea typeface="Arial" pitchFamily="34" charset="-122"/>
                <a:cs typeface="Arial" pitchFamily="34" charset="-120"/>
              </a:rPr>
              <a:t>Neighborhood trends, rent ranges, exit comps, draft-level CMAs.</a:t>
            </a:r>
            <a:endParaRPr lang="en-US" sz="1300" dirty="0"/>
          </a:p>
        </p:txBody>
      </p:sp>
      <p:sp>
        <p:nvSpPr>
          <p:cNvPr id="19" name="Shape 14"/>
          <p:cNvSpPr/>
          <p:nvPr/>
        </p:nvSpPr>
        <p:spPr>
          <a:xfrm>
            <a:off x="640080" y="3886200"/>
            <a:ext cx="356616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20" name="Shape 15"/>
          <p:cNvSpPr/>
          <p:nvPr/>
        </p:nvSpPr>
        <p:spPr>
          <a:xfrm>
            <a:off x="868680" y="4114800"/>
            <a:ext cx="640080" cy="640080"/>
          </a:xfrm>
          <a:prstGeom prst="ellipse">
            <a:avLst/>
          </a:prstGeom>
          <a:solidFill>
            <a:srgbClr val="0D4F5F"/>
          </a:solidFill>
          <a:ln/>
        </p:spPr>
        <p:txBody>
          <a:bodyPr/>
          <a:lstStyle/>
          <a:p>
            <a:endParaRPr lang="en-US"/>
          </a:p>
        </p:txBody>
      </p:sp>
      <p:pic>
        <p:nvPicPr>
          <p:cNvPr id="21" name="Image 3" descr="preencoded.png"/>
          <p:cNvPicPr>
            <a:picLocks noChangeAspect="1"/>
          </p:cNvPicPr>
          <p:nvPr/>
        </p:nvPicPr>
        <p:blipFill>
          <a:blip r:embed="rId6"/>
          <a:stretch>
            <a:fillRect/>
          </a:stretch>
        </p:blipFill>
        <p:spPr>
          <a:xfrm>
            <a:off x="1005840" y="4251960"/>
            <a:ext cx="365760" cy="365760"/>
          </a:xfrm>
          <a:prstGeom prst="rect">
            <a:avLst/>
          </a:prstGeom>
        </p:spPr>
      </p:pic>
      <p:sp>
        <p:nvSpPr>
          <p:cNvPr id="22" name="Text 16"/>
          <p:cNvSpPr/>
          <p:nvPr/>
        </p:nvSpPr>
        <p:spPr>
          <a:xfrm>
            <a:off x="1645920" y="4142232"/>
            <a:ext cx="2377440" cy="594360"/>
          </a:xfrm>
          <a:prstGeom prst="rect">
            <a:avLst/>
          </a:prstGeom>
          <a:noFill/>
          <a:ln/>
        </p:spPr>
        <p:txBody>
          <a:bodyPr wrap="square" rtlCol="0" anchor="ctr"/>
          <a:lstStyle/>
          <a:p>
            <a:pPr marL="0" indent="0">
              <a:buNone/>
            </a:pPr>
            <a:r>
              <a:rPr lang="en-US" sz="1700" b="1" dirty="0">
                <a:solidFill>
                  <a:srgbClr val="0D4F5F"/>
                </a:solidFill>
                <a:latin typeface="Arial" pitchFamily="34" charset="0"/>
                <a:ea typeface="Arial" pitchFamily="34" charset="-122"/>
                <a:cs typeface="Arial" pitchFamily="34" charset="-120"/>
              </a:rPr>
              <a:t>Marketing</a:t>
            </a:r>
            <a:endParaRPr lang="en-US" sz="1700" dirty="0"/>
          </a:p>
        </p:txBody>
      </p:sp>
      <p:sp>
        <p:nvSpPr>
          <p:cNvPr id="23" name="Text 17"/>
          <p:cNvSpPr/>
          <p:nvPr/>
        </p:nvSpPr>
        <p:spPr>
          <a:xfrm>
            <a:off x="896112" y="4846320"/>
            <a:ext cx="3054096" cy="914400"/>
          </a:xfrm>
          <a:prstGeom prst="rect">
            <a:avLst/>
          </a:prstGeom>
          <a:noFill/>
          <a:ln/>
        </p:spPr>
        <p:txBody>
          <a:bodyPr wrap="square" rtlCol="0" anchor="t"/>
          <a:lstStyle/>
          <a:p>
            <a:pPr marL="0" indent="0">
              <a:lnSpc>
                <a:spcPct val="108000"/>
              </a:lnSpc>
              <a:buNone/>
            </a:pPr>
            <a:r>
              <a:rPr lang="en-US" sz="1300" dirty="0">
                <a:solidFill>
                  <a:srgbClr val="0F172A"/>
                </a:solidFill>
                <a:latin typeface="Arial" pitchFamily="34" charset="0"/>
                <a:ea typeface="Arial" pitchFamily="34" charset="-122"/>
                <a:cs typeface="Arial" pitchFamily="34" charset="-120"/>
              </a:rPr>
              <a:t>Seller letters, cold-call scripts, ghost ads, buyer-list blasts.</a:t>
            </a:r>
            <a:endParaRPr lang="en-US" sz="1300" dirty="0"/>
          </a:p>
        </p:txBody>
      </p:sp>
      <p:sp>
        <p:nvSpPr>
          <p:cNvPr id="24" name="Shape 18"/>
          <p:cNvSpPr/>
          <p:nvPr/>
        </p:nvSpPr>
        <p:spPr>
          <a:xfrm>
            <a:off x="4389120" y="3886200"/>
            <a:ext cx="356616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25" name="Shape 19"/>
          <p:cNvSpPr/>
          <p:nvPr/>
        </p:nvSpPr>
        <p:spPr>
          <a:xfrm>
            <a:off x="4617720" y="4114800"/>
            <a:ext cx="640080" cy="640080"/>
          </a:xfrm>
          <a:prstGeom prst="ellipse">
            <a:avLst/>
          </a:prstGeom>
          <a:solidFill>
            <a:srgbClr val="0D4F5F"/>
          </a:solidFill>
          <a:ln/>
        </p:spPr>
        <p:txBody>
          <a:bodyPr/>
          <a:lstStyle/>
          <a:p>
            <a:endParaRPr lang="en-US"/>
          </a:p>
        </p:txBody>
      </p:sp>
      <p:pic>
        <p:nvPicPr>
          <p:cNvPr id="26" name="Image 4" descr="preencoded.png"/>
          <p:cNvPicPr>
            <a:picLocks noChangeAspect="1"/>
          </p:cNvPicPr>
          <p:nvPr/>
        </p:nvPicPr>
        <p:blipFill>
          <a:blip r:embed="rId7"/>
          <a:stretch>
            <a:fillRect/>
          </a:stretch>
        </p:blipFill>
        <p:spPr>
          <a:xfrm>
            <a:off x="4754880" y="4251960"/>
            <a:ext cx="365760" cy="365760"/>
          </a:xfrm>
          <a:prstGeom prst="rect">
            <a:avLst/>
          </a:prstGeom>
        </p:spPr>
      </p:pic>
      <p:sp>
        <p:nvSpPr>
          <p:cNvPr id="27" name="Text 20"/>
          <p:cNvSpPr/>
          <p:nvPr/>
        </p:nvSpPr>
        <p:spPr>
          <a:xfrm>
            <a:off x="5394960" y="4142232"/>
            <a:ext cx="2377440" cy="594360"/>
          </a:xfrm>
          <a:prstGeom prst="rect">
            <a:avLst/>
          </a:prstGeom>
          <a:noFill/>
          <a:ln/>
        </p:spPr>
        <p:txBody>
          <a:bodyPr wrap="square" rtlCol="0" anchor="ctr"/>
          <a:lstStyle/>
          <a:p>
            <a:pPr marL="0" indent="0">
              <a:buNone/>
            </a:pPr>
            <a:r>
              <a:rPr lang="en-US" sz="1700" b="1" dirty="0">
                <a:solidFill>
                  <a:srgbClr val="0D4F5F"/>
                </a:solidFill>
                <a:latin typeface="Arial" pitchFamily="34" charset="0"/>
                <a:ea typeface="Arial" pitchFamily="34" charset="-122"/>
                <a:cs typeface="Arial" pitchFamily="34" charset="-120"/>
              </a:rPr>
              <a:t>Tenants &amp; PM</a:t>
            </a:r>
            <a:endParaRPr lang="en-US" sz="1700" dirty="0"/>
          </a:p>
        </p:txBody>
      </p:sp>
      <p:sp>
        <p:nvSpPr>
          <p:cNvPr id="28" name="Text 21"/>
          <p:cNvSpPr/>
          <p:nvPr/>
        </p:nvSpPr>
        <p:spPr>
          <a:xfrm>
            <a:off x="4645152" y="4846320"/>
            <a:ext cx="3054096" cy="914400"/>
          </a:xfrm>
          <a:prstGeom prst="rect">
            <a:avLst/>
          </a:prstGeom>
          <a:noFill/>
          <a:ln/>
        </p:spPr>
        <p:txBody>
          <a:bodyPr wrap="square" rtlCol="0" anchor="t"/>
          <a:lstStyle/>
          <a:p>
            <a:pPr marL="0" indent="0">
              <a:lnSpc>
                <a:spcPct val="108000"/>
              </a:lnSpc>
              <a:buNone/>
            </a:pPr>
            <a:r>
              <a:rPr lang="en-US" sz="1300" dirty="0">
                <a:solidFill>
                  <a:srgbClr val="0F172A"/>
                </a:solidFill>
                <a:latin typeface="Arial" pitchFamily="34" charset="0"/>
                <a:ea typeface="Arial" pitchFamily="34" charset="-122"/>
                <a:cs typeface="Arial" pitchFamily="34" charset="-120"/>
              </a:rPr>
              <a:t>Screening criteria, lease clauses, notices, maintenance replies.</a:t>
            </a:r>
            <a:endParaRPr lang="en-US" sz="1300" dirty="0"/>
          </a:p>
        </p:txBody>
      </p:sp>
      <p:sp>
        <p:nvSpPr>
          <p:cNvPr id="29" name="Shape 22"/>
          <p:cNvSpPr/>
          <p:nvPr/>
        </p:nvSpPr>
        <p:spPr>
          <a:xfrm>
            <a:off x="8138160" y="3886200"/>
            <a:ext cx="356616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30" name="Shape 23"/>
          <p:cNvSpPr/>
          <p:nvPr/>
        </p:nvSpPr>
        <p:spPr>
          <a:xfrm>
            <a:off x="8366760" y="4114800"/>
            <a:ext cx="640080" cy="640080"/>
          </a:xfrm>
          <a:prstGeom prst="ellipse">
            <a:avLst/>
          </a:prstGeom>
          <a:solidFill>
            <a:srgbClr val="0D4F5F"/>
          </a:solidFill>
          <a:ln/>
        </p:spPr>
        <p:txBody>
          <a:bodyPr/>
          <a:lstStyle/>
          <a:p>
            <a:endParaRPr lang="en-US"/>
          </a:p>
        </p:txBody>
      </p:sp>
      <p:pic>
        <p:nvPicPr>
          <p:cNvPr id="31" name="Image 5" descr="preencoded.png"/>
          <p:cNvPicPr>
            <a:picLocks noChangeAspect="1"/>
          </p:cNvPicPr>
          <p:nvPr/>
        </p:nvPicPr>
        <p:blipFill>
          <a:blip r:embed="rId8"/>
          <a:stretch>
            <a:fillRect/>
          </a:stretch>
        </p:blipFill>
        <p:spPr>
          <a:xfrm>
            <a:off x="8503920" y="4251960"/>
            <a:ext cx="365760" cy="365760"/>
          </a:xfrm>
          <a:prstGeom prst="rect">
            <a:avLst/>
          </a:prstGeom>
        </p:spPr>
      </p:pic>
      <p:sp>
        <p:nvSpPr>
          <p:cNvPr id="32" name="Text 24"/>
          <p:cNvSpPr/>
          <p:nvPr/>
        </p:nvSpPr>
        <p:spPr>
          <a:xfrm>
            <a:off x="9144000" y="4142232"/>
            <a:ext cx="2377440" cy="594360"/>
          </a:xfrm>
          <a:prstGeom prst="rect">
            <a:avLst/>
          </a:prstGeom>
          <a:noFill/>
          <a:ln/>
        </p:spPr>
        <p:txBody>
          <a:bodyPr wrap="square" rtlCol="0" anchor="ctr"/>
          <a:lstStyle/>
          <a:p>
            <a:pPr marL="0" indent="0">
              <a:buNone/>
            </a:pPr>
            <a:r>
              <a:rPr lang="en-US" sz="1700" b="1" dirty="0">
                <a:solidFill>
                  <a:srgbClr val="0D4F5F"/>
                </a:solidFill>
                <a:latin typeface="Arial" pitchFamily="34" charset="0"/>
                <a:ea typeface="Arial" pitchFamily="34" charset="-122"/>
                <a:cs typeface="Arial" pitchFamily="34" charset="-120"/>
              </a:rPr>
              <a:t>Rehab &amp; Contractors</a:t>
            </a:r>
            <a:endParaRPr lang="en-US" sz="1700" dirty="0"/>
          </a:p>
        </p:txBody>
      </p:sp>
      <p:sp>
        <p:nvSpPr>
          <p:cNvPr id="33" name="Text 25"/>
          <p:cNvSpPr/>
          <p:nvPr/>
        </p:nvSpPr>
        <p:spPr>
          <a:xfrm>
            <a:off x="8394192" y="4846320"/>
            <a:ext cx="3054096" cy="914400"/>
          </a:xfrm>
          <a:prstGeom prst="rect">
            <a:avLst/>
          </a:prstGeom>
          <a:noFill/>
          <a:ln/>
        </p:spPr>
        <p:txBody>
          <a:bodyPr wrap="square" rtlCol="0" anchor="t"/>
          <a:lstStyle/>
          <a:p>
            <a:pPr marL="0" indent="0">
              <a:lnSpc>
                <a:spcPct val="108000"/>
              </a:lnSpc>
              <a:buNone/>
            </a:pPr>
            <a:r>
              <a:rPr lang="en-US" sz="1300" dirty="0">
                <a:solidFill>
                  <a:srgbClr val="0F172A"/>
                </a:solidFill>
                <a:latin typeface="Arial" pitchFamily="34" charset="0"/>
                <a:ea typeface="Arial" pitchFamily="34" charset="-122"/>
                <a:cs typeface="Arial" pitchFamily="34" charset="-120"/>
              </a:rPr>
              <a:t>Scopes of work, bid comparisons, draw schedules, punch lists.</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By Investing Strategy</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Real prompts for how you actually make money.</a:t>
            </a:r>
            <a:endParaRPr lang="en-US" sz="1500" dirty="0"/>
          </a:p>
        </p:txBody>
      </p:sp>
      <p:sp>
        <p:nvSpPr>
          <p:cNvPr id="4" name="Shape 2"/>
          <p:cNvSpPr/>
          <p:nvPr/>
        </p:nvSpPr>
        <p:spPr>
          <a:xfrm>
            <a:off x="640080" y="1737360"/>
            <a:ext cx="5394960" cy="2011680"/>
          </a:xfrm>
          <a:prstGeom prst="roundRect">
            <a:avLst>
              <a:gd name="adj" fmla="val 4545"/>
            </a:avLst>
          </a:prstGeom>
          <a:solidFill>
            <a:srgbClr val="F0F9FF"/>
          </a:solidFill>
          <a:ln/>
          <a:effectLst>
            <a:outerShdw blurRad="88900" dist="38100" dir="2700000" algn="bl" rotWithShape="0">
              <a:srgbClr val="000000">
                <a:alpha val="13000"/>
              </a:srgbClr>
            </a:outerShdw>
          </a:effectLst>
        </p:spPr>
        <p:txBody>
          <a:bodyPr/>
          <a:lstStyle/>
          <a:p>
            <a:endParaRPr lang="en-US"/>
          </a:p>
        </p:txBody>
      </p:sp>
      <p:pic>
        <p:nvPicPr>
          <p:cNvPr id="5" name="Image 0" descr="preencoded.png"/>
          <p:cNvPicPr>
            <a:picLocks noChangeAspect="1"/>
          </p:cNvPicPr>
          <p:nvPr/>
        </p:nvPicPr>
        <p:blipFill>
          <a:blip r:embed="rId3"/>
          <a:stretch>
            <a:fillRect/>
          </a:stretch>
        </p:blipFill>
        <p:spPr>
          <a:xfrm>
            <a:off x="914400" y="1993392"/>
            <a:ext cx="502920" cy="502920"/>
          </a:xfrm>
          <a:prstGeom prst="rect">
            <a:avLst/>
          </a:prstGeom>
        </p:spPr>
      </p:pic>
      <p:sp>
        <p:nvSpPr>
          <p:cNvPr id="6" name="Text 3"/>
          <p:cNvSpPr/>
          <p:nvPr/>
        </p:nvSpPr>
        <p:spPr>
          <a:xfrm>
            <a:off x="1554480" y="1993392"/>
            <a:ext cx="4297680" cy="50292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Wholesaling</a:t>
            </a:r>
            <a:endParaRPr lang="en-US" sz="1800" dirty="0"/>
          </a:p>
        </p:txBody>
      </p:sp>
      <p:sp>
        <p:nvSpPr>
          <p:cNvPr id="7" name="Text 4"/>
          <p:cNvSpPr/>
          <p:nvPr/>
        </p:nvSpPr>
        <p:spPr>
          <a:xfrm>
            <a:off x="914400" y="2606040"/>
            <a:ext cx="4846320" cy="1051560"/>
          </a:xfrm>
          <a:prstGeom prst="rect">
            <a:avLst/>
          </a:prstGeom>
          <a:noFill/>
          <a:ln/>
        </p:spPr>
        <p:txBody>
          <a:bodyPr wrap="square" rtlCol="0" anchor="t"/>
          <a:lstStyle/>
          <a:p>
            <a:pPr marL="0" indent="0">
              <a:lnSpc>
                <a:spcPct val="112000"/>
              </a:lnSpc>
              <a:buNone/>
            </a:pPr>
            <a:r>
              <a:rPr lang="en-US" sz="1250" dirty="0">
                <a:solidFill>
                  <a:srgbClr val="0F172A"/>
                </a:solidFill>
                <a:latin typeface="Arial" pitchFamily="34" charset="0"/>
                <a:ea typeface="Arial" pitchFamily="34" charset="-122"/>
                <a:cs typeface="Arial" pitchFamily="34" charset="-120"/>
              </a:rPr>
              <a:t>"Write 5 SMS scripts for absentee owners in [ZIP]." • Summarize a 500-row list into your best 25 leads. • Draft assignment-friendly buyer blasts.</a:t>
            </a:r>
            <a:endParaRPr lang="en-US" sz="1250" dirty="0"/>
          </a:p>
        </p:txBody>
      </p:sp>
      <p:sp>
        <p:nvSpPr>
          <p:cNvPr id="8" name="Shape 5"/>
          <p:cNvSpPr/>
          <p:nvPr/>
        </p:nvSpPr>
        <p:spPr>
          <a:xfrm>
            <a:off x="6217920" y="1737360"/>
            <a:ext cx="5394960" cy="2011680"/>
          </a:xfrm>
          <a:prstGeom prst="roundRect">
            <a:avLst>
              <a:gd name="adj" fmla="val 4545"/>
            </a:avLst>
          </a:prstGeom>
          <a:solidFill>
            <a:srgbClr val="F0F9FF"/>
          </a:solidFill>
          <a:ln/>
          <a:effectLst>
            <a:outerShdw blurRad="88900" dist="38100" dir="2700000" algn="bl" rotWithShape="0">
              <a:srgbClr val="000000">
                <a:alpha val="13000"/>
              </a:srgbClr>
            </a:outerShdw>
          </a:effectLst>
        </p:spPr>
        <p:txBody>
          <a:bodyPr/>
          <a:lstStyle/>
          <a:p>
            <a:endParaRPr lang="en-US"/>
          </a:p>
        </p:txBody>
      </p:sp>
      <p:pic>
        <p:nvPicPr>
          <p:cNvPr id="9" name="Image 1" descr="preencoded.png"/>
          <p:cNvPicPr>
            <a:picLocks noChangeAspect="1"/>
          </p:cNvPicPr>
          <p:nvPr/>
        </p:nvPicPr>
        <p:blipFill>
          <a:blip r:embed="rId4"/>
          <a:stretch>
            <a:fillRect/>
          </a:stretch>
        </p:blipFill>
        <p:spPr>
          <a:xfrm>
            <a:off x="6492240" y="1993392"/>
            <a:ext cx="502920" cy="502920"/>
          </a:xfrm>
          <a:prstGeom prst="rect">
            <a:avLst/>
          </a:prstGeom>
        </p:spPr>
      </p:pic>
      <p:sp>
        <p:nvSpPr>
          <p:cNvPr id="10" name="Text 6"/>
          <p:cNvSpPr/>
          <p:nvPr/>
        </p:nvSpPr>
        <p:spPr>
          <a:xfrm>
            <a:off x="7132320" y="1993392"/>
            <a:ext cx="4297680" cy="50292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Fix &amp; Flip</a:t>
            </a:r>
            <a:endParaRPr lang="en-US" sz="1800" dirty="0"/>
          </a:p>
        </p:txBody>
      </p:sp>
      <p:sp>
        <p:nvSpPr>
          <p:cNvPr id="11" name="Text 7"/>
          <p:cNvSpPr/>
          <p:nvPr/>
        </p:nvSpPr>
        <p:spPr>
          <a:xfrm>
            <a:off x="6492240" y="2606040"/>
            <a:ext cx="4846320" cy="1051560"/>
          </a:xfrm>
          <a:prstGeom prst="rect">
            <a:avLst/>
          </a:prstGeom>
          <a:noFill/>
          <a:ln/>
        </p:spPr>
        <p:txBody>
          <a:bodyPr wrap="square" rtlCol="0" anchor="t"/>
          <a:lstStyle/>
          <a:p>
            <a:pPr marL="0" indent="0">
              <a:lnSpc>
                <a:spcPct val="112000"/>
              </a:lnSpc>
              <a:buNone/>
            </a:pPr>
            <a:r>
              <a:rPr lang="en-US" sz="1250" dirty="0">
                <a:solidFill>
                  <a:srgbClr val="0F172A"/>
                </a:solidFill>
                <a:latin typeface="Arial" pitchFamily="34" charset="0"/>
                <a:ea typeface="Arial" pitchFamily="34" charset="-122"/>
                <a:cs typeface="Arial" pitchFamily="34" charset="-120"/>
              </a:rPr>
              <a:t>"Build a rehab scope + budget for a 1,400 sqft cosmetic flip." • Compare two contractor bids. • Draft the listing copy for resale.</a:t>
            </a:r>
            <a:endParaRPr lang="en-US" sz="1250" dirty="0"/>
          </a:p>
        </p:txBody>
      </p:sp>
      <p:sp>
        <p:nvSpPr>
          <p:cNvPr id="12" name="Shape 8"/>
          <p:cNvSpPr/>
          <p:nvPr/>
        </p:nvSpPr>
        <p:spPr>
          <a:xfrm>
            <a:off x="640080" y="3931920"/>
            <a:ext cx="5394960" cy="2011680"/>
          </a:xfrm>
          <a:prstGeom prst="roundRect">
            <a:avLst>
              <a:gd name="adj" fmla="val 4545"/>
            </a:avLst>
          </a:prstGeom>
          <a:solidFill>
            <a:srgbClr val="F0F9FF"/>
          </a:solidFill>
          <a:ln/>
          <a:effectLst>
            <a:outerShdw blurRad="88900" dist="38100" dir="2700000" algn="bl" rotWithShape="0">
              <a:srgbClr val="000000">
                <a:alpha val="13000"/>
              </a:srgbClr>
            </a:outerShdw>
          </a:effectLst>
        </p:spPr>
        <p:txBody>
          <a:bodyPr/>
          <a:lstStyle/>
          <a:p>
            <a:endParaRPr lang="en-US"/>
          </a:p>
        </p:txBody>
      </p:sp>
      <p:pic>
        <p:nvPicPr>
          <p:cNvPr id="13" name="Image 2" descr="preencoded.png"/>
          <p:cNvPicPr>
            <a:picLocks noChangeAspect="1"/>
          </p:cNvPicPr>
          <p:nvPr/>
        </p:nvPicPr>
        <p:blipFill>
          <a:blip r:embed="rId5"/>
          <a:stretch>
            <a:fillRect/>
          </a:stretch>
        </p:blipFill>
        <p:spPr>
          <a:xfrm>
            <a:off x="914400" y="4187952"/>
            <a:ext cx="502920" cy="502920"/>
          </a:xfrm>
          <a:prstGeom prst="rect">
            <a:avLst/>
          </a:prstGeom>
        </p:spPr>
      </p:pic>
      <p:sp>
        <p:nvSpPr>
          <p:cNvPr id="14" name="Text 9"/>
          <p:cNvSpPr/>
          <p:nvPr/>
        </p:nvSpPr>
        <p:spPr>
          <a:xfrm>
            <a:off x="1554480" y="4187952"/>
            <a:ext cx="4297680" cy="50292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Buy &amp; Hold</a:t>
            </a:r>
            <a:endParaRPr lang="en-US" sz="1800" dirty="0"/>
          </a:p>
        </p:txBody>
      </p:sp>
      <p:sp>
        <p:nvSpPr>
          <p:cNvPr id="15" name="Text 10"/>
          <p:cNvSpPr/>
          <p:nvPr/>
        </p:nvSpPr>
        <p:spPr>
          <a:xfrm>
            <a:off x="914400" y="4800600"/>
            <a:ext cx="4846320" cy="1051560"/>
          </a:xfrm>
          <a:prstGeom prst="rect">
            <a:avLst/>
          </a:prstGeom>
          <a:noFill/>
          <a:ln/>
        </p:spPr>
        <p:txBody>
          <a:bodyPr wrap="square" rtlCol="0" anchor="t"/>
          <a:lstStyle/>
          <a:p>
            <a:pPr marL="0" indent="0">
              <a:lnSpc>
                <a:spcPct val="112000"/>
              </a:lnSpc>
              <a:buNone/>
            </a:pPr>
            <a:r>
              <a:rPr lang="en-US" sz="1250" dirty="0">
                <a:solidFill>
                  <a:srgbClr val="0F172A"/>
                </a:solidFill>
                <a:latin typeface="Arial" pitchFamily="34" charset="0"/>
                <a:ea typeface="Arial" pitchFamily="34" charset="-122"/>
                <a:cs typeface="Arial" pitchFamily="34" charset="-120"/>
              </a:rPr>
              <a:t>"Underwrite this rental for cash-on-cash and DSCR." • Draft a lease addendum. • Write tenant screening criteria that stay fair-housing safe.</a:t>
            </a:r>
            <a:endParaRPr lang="en-US" sz="1250" dirty="0"/>
          </a:p>
        </p:txBody>
      </p:sp>
      <p:sp>
        <p:nvSpPr>
          <p:cNvPr id="16" name="Shape 11"/>
          <p:cNvSpPr/>
          <p:nvPr/>
        </p:nvSpPr>
        <p:spPr>
          <a:xfrm>
            <a:off x="6217920" y="3931920"/>
            <a:ext cx="5394960" cy="2011680"/>
          </a:xfrm>
          <a:prstGeom prst="roundRect">
            <a:avLst>
              <a:gd name="adj" fmla="val 4545"/>
            </a:avLst>
          </a:prstGeom>
          <a:solidFill>
            <a:srgbClr val="F0F9FF"/>
          </a:solidFill>
          <a:ln/>
          <a:effectLst>
            <a:outerShdw blurRad="88900" dist="38100" dir="2700000" algn="bl" rotWithShape="0">
              <a:srgbClr val="000000">
                <a:alpha val="13000"/>
              </a:srgbClr>
            </a:outerShdw>
          </a:effectLst>
        </p:spPr>
        <p:txBody>
          <a:bodyPr/>
          <a:lstStyle/>
          <a:p>
            <a:endParaRPr lang="en-US"/>
          </a:p>
        </p:txBody>
      </p:sp>
      <p:pic>
        <p:nvPicPr>
          <p:cNvPr id="17" name="Image 3" descr="preencoded.png"/>
          <p:cNvPicPr>
            <a:picLocks noChangeAspect="1"/>
          </p:cNvPicPr>
          <p:nvPr/>
        </p:nvPicPr>
        <p:blipFill>
          <a:blip r:embed="rId6"/>
          <a:stretch>
            <a:fillRect/>
          </a:stretch>
        </p:blipFill>
        <p:spPr>
          <a:xfrm>
            <a:off x="6492240" y="4187952"/>
            <a:ext cx="502920" cy="502920"/>
          </a:xfrm>
          <a:prstGeom prst="rect">
            <a:avLst/>
          </a:prstGeom>
        </p:spPr>
      </p:pic>
      <p:sp>
        <p:nvSpPr>
          <p:cNvPr id="18" name="Text 12"/>
          <p:cNvSpPr/>
          <p:nvPr/>
        </p:nvSpPr>
        <p:spPr>
          <a:xfrm>
            <a:off x="7132320" y="4187952"/>
            <a:ext cx="4297680" cy="50292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Creative Finance</a:t>
            </a:r>
            <a:endParaRPr lang="en-US" sz="1800" dirty="0"/>
          </a:p>
        </p:txBody>
      </p:sp>
      <p:sp>
        <p:nvSpPr>
          <p:cNvPr id="19" name="Text 13"/>
          <p:cNvSpPr/>
          <p:nvPr/>
        </p:nvSpPr>
        <p:spPr>
          <a:xfrm>
            <a:off x="6492240" y="4800600"/>
            <a:ext cx="4846320" cy="1051560"/>
          </a:xfrm>
          <a:prstGeom prst="rect">
            <a:avLst/>
          </a:prstGeom>
          <a:noFill/>
          <a:ln/>
        </p:spPr>
        <p:txBody>
          <a:bodyPr wrap="square" rtlCol="0" anchor="t"/>
          <a:lstStyle/>
          <a:p>
            <a:pPr marL="0" indent="0">
              <a:lnSpc>
                <a:spcPct val="112000"/>
              </a:lnSpc>
              <a:buNone/>
            </a:pPr>
            <a:r>
              <a:rPr lang="en-US" sz="1250" dirty="0">
                <a:solidFill>
                  <a:srgbClr val="0F172A"/>
                </a:solidFill>
                <a:latin typeface="Arial" pitchFamily="34" charset="0"/>
                <a:ea typeface="Arial" pitchFamily="34" charset="-122"/>
                <a:cs typeface="Arial" pitchFamily="34" charset="-120"/>
              </a:rPr>
              <a:t>"Explain a subject-to vs. seller-finance structure for this deal." • Draft a plain-English term sheet. • Model the monthly to the seller.</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D4F5F"/>
        </a:solidFill>
        <a:effectLst/>
      </p:bgPr>
    </p:bg>
    <p:spTree>
      <p:nvGrpSpPr>
        <p:cNvPr id="1" name=""/>
        <p:cNvGrpSpPr/>
        <p:nvPr/>
      </p:nvGrpSpPr>
      <p:grpSpPr>
        <a:xfrm>
          <a:off x="0" y="0"/>
          <a:ext cx="0" cy="0"/>
          <a:chOff x="0" y="0"/>
          <a:chExt cx="0" cy="0"/>
        </a:xfrm>
      </p:grpSpPr>
      <p:sp>
        <p:nvSpPr>
          <p:cNvPr id="2" name="Text 0"/>
          <p:cNvSpPr/>
          <p:nvPr/>
        </p:nvSpPr>
        <p:spPr>
          <a:xfrm>
            <a:off x="822960" y="2286000"/>
            <a:ext cx="10515600" cy="457200"/>
          </a:xfrm>
          <a:prstGeom prst="rect">
            <a:avLst/>
          </a:prstGeom>
          <a:noFill/>
          <a:ln/>
        </p:spPr>
        <p:txBody>
          <a:bodyPr wrap="square" rtlCol="0" anchor="ctr"/>
          <a:lstStyle/>
          <a:p>
            <a:pPr marL="0" indent="0" algn="l">
              <a:buNone/>
            </a:pPr>
            <a:r>
              <a:rPr lang="en-US" sz="1800" b="1" kern="0" spc="300" dirty="0">
                <a:solidFill>
                  <a:srgbClr val="0891B2"/>
                </a:solidFill>
                <a:latin typeface="Arial" pitchFamily="34" charset="0"/>
                <a:ea typeface="Arial" pitchFamily="34" charset="-122"/>
                <a:cs typeface="Arial" pitchFamily="34" charset="-120"/>
              </a:rPr>
              <a:t>PART 4</a:t>
            </a:r>
            <a:endParaRPr lang="en-US" sz="1800" dirty="0"/>
          </a:p>
        </p:txBody>
      </p:sp>
      <p:sp>
        <p:nvSpPr>
          <p:cNvPr id="3" name="Text 1"/>
          <p:cNvSpPr/>
          <p:nvPr/>
        </p:nvSpPr>
        <p:spPr>
          <a:xfrm>
            <a:off x="822960" y="2743200"/>
            <a:ext cx="10515600" cy="1280160"/>
          </a:xfrm>
          <a:prstGeom prst="rect">
            <a:avLst/>
          </a:prstGeom>
          <a:noFill/>
          <a:ln/>
        </p:spPr>
        <p:txBody>
          <a:bodyPr wrap="square" rtlCol="0" anchor="ctr"/>
          <a:lstStyle/>
          <a:p>
            <a:pPr marL="0" indent="0" algn="l">
              <a:buNone/>
            </a:pPr>
            <a:r>
              <a:rPr lang="en-US" sz="4400" b="1" dirty="0">
                <a:solidFill>
                  <a:srgbClr val="FFFFFF"/>
                </a:solidFill>
                <a:latin typeface="Arial" pitchFamily="34" charset="0"/>
                <a:ea typeface="Arial" pitchFamily="34" charset="-122"/>
                <a:cs typeface="Arial" pitchFamily="34" charset="-120"/>
              </a:rPr>
              <a:t>AI for Your Daily Workflow</a:t>
            </a:r>
            <a:endParaRPr lang="en-US" sz="4400" dirty="0"/>
          </a:p>
        </p:txBody>
      </p:sp>
      <p:sp>
        <p:nvSpPr>
          <p:cNvPr id="4" name="Text 2"/>
          <p:cNvSpPr/>
          <p:nvPr/>
        </p:nvSpPr>
        <p:spPr>
          <a:xfrm>
            <a:off x="822960" y="4114800"/>
            <a:ext cx="9875520" cy="914400"/>
          </a:xfrm>
          <a:prstGeom prst="rect">
            <a:avLst/>
          </a:prstGeom>
          <a:noFill/>
          <a:ln/>
        </p:spPr>
        <p:txBody>
          <a:bodyPr wrap="square" rtlCol="0" anchor="ctr"/>
          <a:lstStyle/>
          <a:p>
            <a:pPr marL="0" indent="0" algn="l">
              <a:buNone/>
            </a:pPr>
            <a:r>
              <a:rPr lang="en-US" sz="1800" i="1" dirty="0">
                <a:solidFill>
                  <a:srgbClr val="CBE7EF"/>
                </a:solidFill>
                <a:latin typeface="Arial" pitchFamily="34" charset="0"/>
                <a:ea typeface="Arial" pitchFamily="34" charset="-122"/>
                <a:cs typeface="Arial" pitchFamily="34" charset="-120"/>
              </a:rPr>
              <a:t>Beyond deals — the admin and busywork that eats your evenings.</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Get Your Time Back</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Real before-and-after on tasks you do every week.</a:t>
            </a:r>
            <a:endParaRPr lang="en-US" sz="15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640080" y="1783080"/>
          <a:ext cx="10972800" cy="3950208"/>
        </p:xfrm>
        <a:graphic>
          <a:graphicData uri="http://schemas.openxmlformats.org/drawingml/2006/table">
            <a:tbl>
              <a:tblPr/>
              <a:tblGrid>
                <a:gridCol w="2926080">
                  <a:extLst>
                    <a:ext uri="{9D8B030D-6E8A-4147-A177-3AD203B41FA5}">
                      <a16:colId xmlns:a16="http://schemas.microsoft.com/office/drawing/2014/main" val="20000"/>
                    </a:ext>
                  </a:extLst>
                </a:gridCol>
                <a:gridCol w="4206240">
                  <a:extLst>
                    <a:ext uri="{9D8B030D-6E8A-4147-A177-3AD203B41FA5}">
                      <a16:colId xmlns:a16="http://schemas.microsoft.com/office/drawing/2014/main" val="20001"/>
                    </a:ext>
                  </a:extLst>
                </a:gridCol>
                <a:gridCol w="3840480">
                  <a:extLst>
                    <a:ext uri="{9D8B030D-6E8A-4147-A177-3AD203B41FA5}">
                      <a16:colId xmlns:a16="http://schemas.microsoft.com/office/drawing/2014/main" val="20002"/>
                    </a:ext>
                  </a:extLst>
                </a:gridCol>
              </a:tblGrid>
              <a:tr h="658368">
                <a:tc>
                  <a:txBody>
                    <a:bodyPr/>
                    <a:lstStyle/>
                    <a:p>
                      <a:pPr marL="0" indent="0" algn="l">
                        <a:buNone/>
                      </a:pPr>
                      <a:r>
                        <a:rPr lang="en-US" sz="1500" b="1" dirty="0">
                          <a:solidFill>
                            <a:srgbClr val="FFFFFF"/>
                          </a:solidFill>
                        </a:rPr>
                        <a:t>Task</a:t>
                      </a:r>
                      <a:endParaRPr lang="en-US" sz="1500" dirty="0"/>
                    </a:p>
                  </a:txBody>
                  <a:tcPr marL="101600" marR="101600" marT="50800" marB="50800">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0D4F5F"/>
                    </a:solidFill>
                  </a:tcPr>
                </a:tc>
                <a:tc>
                  <a:txBody>
                    <a:bodyPr/>
                    <a:lstStyle/>
                    <a:p>
                      <a:pPr marL="0" indent="0" algn="l">
                        <a:buNone/>
                      </a:pPr>
                      <a:r>
                        <a:rPr lang="en-US" sz="1500" b="1" dirty="0">
                          <a:solidFill>
                            <a:srgbClr val="FFFFFF"/>
                          </a:solidFill>
                        </a:rPr>
                        <a:t>The Old Way</a:t>
                      </a:r>
                      <a:endParaRPr lang="en-US" sz="1500" dirty="0"/>
                    </a:p>
                  </a:txBody>
                  <a:tcPr marL="101600" marR="101600" marT="50800" marB="50800">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0D4F5F"/>
                    </a:solidFill>
                  </a:tcPr>
                </a:tc>
                <a:tc>
                  <a:txBody>
                    <a:bodyPr/>
                    <a:lstStyle/>
                    <a:p>
                      <a:pPr marL="0" indent="0" algn="l">
                        <a:buNone/>
                      </a:pPr>
                      <a:r>
                        <a:rPr lang="en-US" sz="1500" b="1" dirty="0">
                          <a:solidFill>
                            <a:srgbClr val="FFFFFF"/>
                          </a:solidFill>
                        </a:rPr>
                        <a:t>With AI</a:t>
                      </a:r>
                      <a:endParaRPr lang="en-US" sz="1500" dirty="0"/>
                    </a:p>
                  </a:txBody>
                  <a:tcPr marL="101600" marR="101600" marT="50800" marB="50800">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0D4F5F"/>
                    </a:solidFill>
                  </a:tcPr>
                </a:tc>
                <a:extLst>
                  <a:ext uri="{0D108BD9-81ED-4DB2-BD59-A6C34878D82A}">
                    <a16:rowId xmlns:a16="http://schemas.microsoft.com/office/drawing/2014/main" val="10000"/>
                  </a:ext>
                </a:extLst>
              </a:tr>
              <a:tr h="658368">
                <a:tc>
                  <a:txBody>
                    <a:bodyPr/>
                    <a:lstStyle/>
                    <a:p>
                      <a:pPr marL="0" indent="0" algn="l">
                        <a:buNone/>
                      </a:pPr>
                      <a:r>
                        <a:rPr lang="en-US" sz="1350" dirty="0">
                          <a:solidFill>
                            <a:srgbClr val="0F172A"/>
                          </a:solidFill>
                        </a:rPr>
                        <a:t>Seller / offer email</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tc>
                  <a:txBody>
                    <a:bodyPr/>
                    <a:lstStyle/>
                    <a:p>
                      <a:pPr marL="0" indent="0" algn="l">
                        <a:buNone/>
                      </a:pPr>
                      <a:r>
                        <a:rPr lang="en-US" sz="1350" dirty="0">
                          <a:solidFill>
                            <a:srgbClr val="0F172A"/>
                          </a:solidFill>
                        </a:rPr>
                        <a:t>15–20 min staring at a blank page</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tc>
                  <a:txBody>
                    <a:bodyPr/>
                    <a:lstStyle/>
                    <a:p>
                      <a:pPr marL="0" indent="0" algn="l">
                        <a:buNone/>
                      </a:pPr>
                      <a:r>
                        <a:rPr lang="en-US" sz="1350" b="1" dirty="0">
                          <a:solidFill>
                            <a:srgbClr val="15803D"/>
                          </a:solidFill>
                        </a:rPr>
                        <a:t>2 min — draft, tweak, send</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extLst>
                  <a:ext uri="{0D108BD9-81ED-4DB2-BD59-A6C34878D82A}">
                    <a16:rowId xmlns:a16="http://schemas.microsoft.com/office/drawing/2014/main" val="10001"/>
                  </a:ext>
                </a:extLst>
              </a:tr>
              <a:tr h="658368">
                <a:tc>
                  <a:txBody>
                    <a:bodyPr/>
                    <a:lstStyle/>
                    <a:p>
                      <a:pPr marL="0" indent="0" algn="l">
                        <a:buNone/>
                      </a:pPr>
                      <a:r>
                        <a:rPr lang="en-US" sz="1350" dirty="0">
                          <a:solidFill>
                            <a:srgbClr val="0F172A"/>
                          </a:solidFill>
                        </a:rPr>
                        <a:t>Read a long lease or report</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350" dirty="0">
                          <a:solidFill>
                            <a:srgbClr val="0F172A"/>
                          </a:solidFill>
                        </a:rPr>
                        <a:t>45+ min skimming for the catch</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350" b="1" dirty="0">
                          <a:solidFill>
                            <a:srgbClr val="15803D"/>
                          </a:solidFill>
                        </a:rPr>
                        <a:t>2 min — paste, get key points</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658368">
                <a:tc>
                  <a:txBody>
                    <a:bodyPr/>
                    <a:lstStyle/>
                    <a:p>
                      <a:pPr marL="0" indent="0" algn="l">
                        <a:buNone/>
                      </a:pPr>
                      <a:r>
                        <a:rPr lang="en-US" sz="1350" dirty="0">
                          <a:solidFill>
                            <a:srgbClr val="0F172A"/>
                          </a:solidFill>
                        </a:rPr>
                        <a:t>Neighborhood research</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tc>
                  <a:txBody>
                    <a:bodyPr/>
                    <a:lstStyle/>
                    <a:p>
                      <a:pPr marL="0" indent="0" algn="l">
                        <a:buNone/>
                      </a:pPr>
                      <a:r>
                        <a:rPr lang="en-US" sz="1350" dirty="0">
                          <a:solidFill>
                            <a:srgbClr val="0F172A"/>
                          </a:solidFill>
                        </a:rPr>
                        <a:t>Hours across tabs and sites</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tc>
                  <a:txBody>
                    <a:bodyPr/>
                    <a:lstStyle/>
                    <a:p>
                      <a:pPr marL="0" indent="0" algn="l">
                        <a:buNone/>
                      </a:pPr>
                      <a:r>
                        <a:rPr lang="en-US" sz="1350" b="1" dirty="0">
                          <a:solidFill>
                            <a:srgbClr val="15803D"/>
                          </a:solidFill>
                        </a:rPr>
                        <a:t>Minutes — a clean summary to verify</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extLst>
                  <a:ext uri="{0D108BD9-81ED-4DB2-BD59-A6C34878D82A}">
                    <a16:rowId xmlns:a16="http://schemas.microsoft.com/office/drawing/2014/main" val="10003"/>
                  </a:ext>
                </a:extLst>
              </a:tr>
              <a:tr h="658368">
                <a:tc>
                  <a:txBody>
                    <a:bodyPr/>
                    <a:lstStyle/>
                    <a:p>
                      <a:pPr marL="0" indent="0" algn="l">
                        <a:buNone/>
                      </a:pPr>
                      <a:r>
                        <a:rPr lang="en-US" sz="1350" dirty="0">
                          <a:solidFill>
                            <a:srgbClr val="0F172A"/>
                          </a:solidFill>
                        </a:rPr>
                        <a:t>Brainstorm marketing</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350" dirty="0">
                          <a:solidFill>
                            <a:srgbClr val="0F172A"/>
                          </a:solidFill>
                        </a:rPr>
                        <a:t>Waiting for an idea to strike</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350" b="1" dirty="0">
                          <a:solidFill>
                            <a:srgbClr val="15803D"/>
                          </a:solidFill>
                        </a:rPr>
                        <a:t>60 sec — 20 angles to pick from</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658368">
                <a:tc>
                  <a:txBody>
                    <a:bodyPr/>
                    <a:lstStyle/>
                    <a:p>
                      <a:pPr marL="0" indent="0" algn="l">
                        <a:buNone/>
                      </a:pPr>
                      <a:r>
                        <a:rPr lang="en-US" sz="1350" dirty="0">
                          <a:solidFill>
                            <a:srgbClr val="0F172A"/>
                          </a:solidFill>
                        </a:rPr>
                        <a:t>Spreadsheet / calculator</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tc>
                  <a:txBody>
                    <a:bodyPr/>
                    <a:lstStyle/>
                    <a:p>
                      <a:pPr marL="0" indent="0" algn="l">
                        <a:buNone/>
                      </a:pPr>
                      <a:r>
                        <a:rPr lang="en-US" sz="1350" dirty="0">
                          <a:solidFill>
                            <a:srgbClr val="0F172A"/>
                          </a:solidFill>
                        </a:rPr>
                        <a:t>An evening fighting formulas</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tc>
                  <a:txBody>
                    <a:bodyPr/>
                    <a:lstStyle/>
                    <a:p>
                      <a:pPr marL="0" indent="0" algn="l">
                        <a:buNone/>
                      </a:pPr>
                      <a:r>
                        <a:rPr lang="en-US" sz="1350" b="1" dirty="0">
                          <a:solidFill>
                            <a:srgbClr val="15803D"/>
                          </a:solidFill>
                        </a:rPr>
                        <a:t>Minutes — AI writes the formulas</a:t>
                      </a:r>
                      <a:endParaRPr lang="en-US" sz="1350" dirty="0"/>
                    </a:p>
                  </a:txBody>
                  <a:tcPr marL="101600" marR="101600" marT="50800" marB="50800"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0F9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D4F5F"/>
        </a:solidFill>
        <a:effectLst/>
      </p:bgPr>
    </p:bg>
    <p:spTree>
      <p:nvGrpSpPr>
        <p:cNvPr id="1" name=""/>
        <p:cNvGrpSpPr/>
        <p:nvPr/>
      </p:nvGrpSpPr>
      <p:grpSpPr>
        <a:xfrm>
          <a:off x="0" y="0"/>
          <a:ext cx="0" cy="0"/>
          <a:chOff x="0" y="0"/>
          <a:chExt cx="0" cy="0"/>
        </a:xfrm>
      </p:grpSpPr>
      <p:sp>
        <p:nvSpPr>
          <p:cNvPr id="2" name="Text 0"/>
          <p:cNvSpPr/>
          <p:nvPr/>
        </p:nvSpPr>
        <p:spPr>
          <a:xfrm>
            <a:off x="822960" y="2286000"/>
            <a:ext cx="10515600" cy="457200"/>
          </a:xfrm>
          <a:prstGeom prst="rect">
            <a:avLst/>
          </a:prstGeom>
          <a:noFill/>
          <a:ln/>
        </p:spPr>
        <p:txBody>
          <a:bodyPr wrap="square" rtlCol="0" anchor="ctr"/>
          <a:lstStyle/>
          <a:p>
            <a:pPr marL="0" indent="0" algn="l">
              <a:buNone/>
            </a:pPr>
            <a:r>
              <a:rPr lang="en-US" sz="1800" b="1" kern="0" spc="300" dirty="0">
                <a:solidFill>
                  <a:srgbClr val="0891B2"/>
                </a:solidFill>
                <a:latin typeface="Arial" pitchFamily="34" charset="0"/>
                <a:ea typeface="Arial" pitchFamily="34" charset="-122"/>
                <a:cs typeface="Arial" pitchFamily="34" charset="-120"/>
              </a:rPr>
              <a:t>PART 5</a:t>
            </a:r>
            <a:endParaRPr lang="en-US" sz="1800" dirty="0"/>
          </a:p>
        </p:txBody>
      </p:sp>
      <p:sp>
        <p:nvSpPr>
          <p:cNvPr id="3" name="Text 1"/>
          <p:cNvSpPr/>
          <p:nvPr/>
        </p:nvSpPr>
        <p:spPr>
          <a:xfrm>
            <a:off x="822960" y="2743200"/>
            <a:ext cx="10515600" cy="1280160"/>
          </a:xfrm>
          <a:prstGeom prst="rect">
            <a:avLst/>
          </a:prstGeom>
          <a:noFill/>
          <a:ln/>
        </p:spPr>
        <p:txBody>
          <a:bodyPr wrap="square" rtlCol="0" anchor="ctr"/>
          <a:lstStyle/>
          <a:p>
            <a:pPr marL="0" indent="0" algn="l">
              <a:buNone/>
            </a:pPr>
            <a:r>
              <a:rPr lang="en-US" sz="4400" b="1" dirty="0">
                <a:solidFill>
                  <a:srgbClr val="FFFFFF"/>
                </a:solidFill>
                <a:latin typeface="Arial" pitchFamily="34" charset="0"/>
                <a:ea typeface="Arial" pitchFamily="34" charset="-122"/>
                <a:cs typeface="Arial" pitchFamily="34" charset="-120"/>
              </a:rPr>
              <a:t>Live Demo</a:t>
            </a:r>
            <a:endParaRPr lang="en-US" sz="4400" dirty="0"/>
          </a:p>
        </p:txBody>
      </p:sp>
      <p:sp>
        <p:nvSpPr>
          <p:cNvPr id="4" name="Text 2"/>
          <p:cNvSpPr/>
          <p:nvPr/>
        </p:nvSpPr>
        <p:spPr>
          <a:xfrm>
            <a:off x="822960" y="4114800"/>
            <a:ext cx="10058400" cy="914400"/>
          </a:xfrm>
          <a:prstGeom prst="rect">
            <a:avLst/>
          </a:prstGeom>
          <a:noFill/>
          <a:ln/>
        </p:spPr>
        <p:txBody>
          <a:bodyPr wrap="square" rtlCol="0" anchor="ctr"/>
          <a:lstStyle/>
          <a:p>
            <a:pPr marL="0" indent="0" algn="l">
              <a:buNone/>
            </a:pPr>
            <a:r>
              <a:rPr lang="en-US" sz="1800" i="1" dirty="0">
                <a:solidFill>
                  <a:srgbClr val="CBE7EF"/>
                </a:solidFill>
                <a:latin typeface="Arial" pitchFamily="34" charset="0"/>
                <a:ea typeface="Arial" pitchFamily="34" charset="-122"/>
                <a:cs typeface="Arial" pitchFamily="34" charset="-120"/>
              </a:rPr>
              <a:t>Enough talk. Let's build a working deal analyzer — live, no code, in a few minutes.</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What We're About to Build</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A rental deal analyzer — your numbers in, instant verdict out.</a:t>
            </a:r>
            <a:endParaRPr lang="en-US" sz="1500" dirty="0"/>
          </a:p>
        </p:txBody>
      </p:sp>
      <p:sp>
        <p:nvSpPr>
          <p:cNvPr id="4" name="Shape 2"/>
          <p:cNvSpPr/>
          <p:nvPr/>
        </p:nvSpPr>
        <p:spPr>
          <a:xfrm>
            <a:off x="640080" y="1783080"/>
            <a:ext cx="5394960" cy="1828800"/>
          </a:xfrm>
          <a:prstGeom prst="roundRect">
            <a:avLst>
              <a:gd name="adj" fmla="val 5000"/>
            </a:avLst>
          </a:prstGeom>
          <a:solidFill>
            <a:srgbClr val="F0F9FF"/>
          </a:solidFill>
          <a:ln/>
          <a:effectLst>
            <a:outerShdw blurRad="88900" dist="38100" dir="2700000" algn="bl" rotWithShape="0">
              <a:srgbClr val="000000">
                <a:alpha val="13000"/>
              </a:srgbClr>
            </a:outerShdw>
          </a:effectLst>
        </p:spPr>
        <p:txBody>
          <a:bodyPr/>
          <a:lstStyle/>
          <a:p>
            <a:endParaRPr lang="en-US"/>
          </a:p>
        </p:txBody>
      </p:sp>
      <p:sp>
        <p:nvSpPr>
          <p:cNvPr id="5" name="Shape 3"/>
          <p:cNvSpPr/>
          <p:nvPr/>
        </p:nvSpPr>
        <p:spPr>
          <a:xfrm>
            <a:off x="914400" y="2286000"/>
            <a:ext cx="777240" cy="777240"/>
          </a:xfrm>
          <a:prstGeom prst="ellipse">
            <a:avLst/>
          </a:prstGeom>
          <a:solidFill>
            <a:srgbClr val="0891B2"/>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1097280" y="2468880"/>
            <a:ext cx="411480" cy="411480"/>
          </a:xfrm>
          <a:prstGeom prst="rect">
            <a:avLst/>
          </a:prstGeom>
        </p:spPr>
      </p:pic>
      <p:sp>
        <p:nvSpPr>
          <p:cNvPr id="7" name="Text 4"/>
          <p:cNvSpPr/>
          <p:nvPr/>
        </p:nvSpPr>
        <p:spPr>
          <a:xfrm>
            <a:off x="1874520" y="2148840"/>
            <a:ext cx="3931920" cy="50292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Enter the numbers</a:t>
            </a:r>
            <a:endParaRPr lang="en-US" sz="1800" dirty="0"/>
          </a:p>
        </p:txBody>
      </p:sp>
      <p:sp>
        <p:nvSpPr>
          <p:cNvPr id="8" name="Text 5"/>
          <p:cNvSpPr/>
          <p:nvPr/>
        </p:nvSpPr>
        <p:spPr>
          <a:xfrm>
            <a:off x="1874520" y="2651760"/>
            <a:ext cx="3931920" cy="777240"/>
          </a:xfrm>
          <a:prstGeom prst="rect">
            <a:avLst/>
          </a:prstGeom>
          <a:noFill/>
          <a:ln/>
        </p:spPr>
        <p:txBody>
          <a:bodyPr wrap="square" rtlCol="0" anchor="t"/>
          <a:lstStyle/>
          <a:p>
            <a:pPr marL="0" indent="0">
              <a:lnSpc>
                <a:spcPct val="110000"/>
              </a:lnSpc>
              <a:buNone/>
            </a:pPr>
            <a:r>
              <a:rPr lang="en-US" sz="1350" dirty="0">
                <a:solidFill>
                  <a:srgbClr val="0F172A"/>
                </a:solidFill>
                <a:latin typeface="Arial" pitchFamily="34" charset="0"/>
                <a:ea typeface="Arial" pitchFamily="34" charset="-122"/>
                <a:cs typeface="Arial" pitchFamily="34" charset="-120"/>
              </a:rPr>
              <a:t>Price, rent, taxes, insurance, down payment, rate.</a:t>
            </a:r>
            <a:endParaRPr lang="en-US" sz="1350" dirty="0"/>
          </a:p>
        </p:txBody>
      </p:sp>
      <p:sp>
        <p:nvSpPr>
          <p:cNvPr id="9" name="Shape 6"/>
          <p:cNvSpPr/>
          <p:nvPr/>
        </p:nvSpPr>
        <p:spPr>
          <a:xfrm>
            <a:off x="6217920" y="1783080"/>
            <a:ext cx="5394960" cy="1828800"/>
          </a:xfrm>
          <a:prstGeom prst="roundRect">
            <a:avLst>
              <a:gd name="adj" fmla="val 5000"/>
            </a:avLst>
          </a:prstGeom>
          <a:solidFill>
            <a:srgbClr val="F0F9FF"/>
          </a:solidFill>
          <a:ln/>
          <a:effectLst>
            <a:outerShdw blurRad="88900" dist="38100" dir="2700000" algn="bl" rotWithShape="0">
              <a:srgbClr val="000000">
                <a:alpha val="13000"/>
              </a:srgbClr>
            </a:outerShdw>
          </a:effectLst>
        </p:spPr>
        <p:txBody>
          <a:bodyPr/>
          <a:lstStyle/>
          <a:p>
            <a:endParaRPr lang="en-US"/>
          </a:p>
        </p:txBody>
      </p:sp>
      <p:sp>
        <p:nvSpPr>
          <p:cNvPr id="10" name="Shape 7"/>
          <p:cNvSpPr/>
          <p:nvPr/>
        </p:nvSpPr>
        <p:spPr>
          <a:xfrm>
            <a:off x="6492240" y="2286000"/>
            <a:ext cx="777240" cy="777240"/>
          </a:xfrm>
          <a:prstGeom prst="ellipse">
            <a:avLst/>
          </a:prstGeom>
          <a:solidFill>
            <a:srgbClr val="0891B2"/>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6675120" y="2468880"/>
            <a:ext cx="411480" cy="411480"/>
          </a:xfrm>
          <a:prstGeom prst="rect">
            <a:avLst/>
          </a:prstGeom>
        </p:spPr>
      </p:pic>
      <p:sp>
        <p:nvSpPr>
          <p:cNvPr id="12" name="Text 8"/>
          <p:cNvSpPr/>
          <p:nvPr/>
        </p:nvSpPr>
        <p:spPr>
          <a:xfrm>
            <a:off x="7452360" y="2148840"/>
            <a:ext cx="3931920" cy="50292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Instant analysis</a:t>
            </a:r>
            <a:endParaRPr lang="en-US" sz="1800" dirty="0"/>
          </a:p>
        </p:txBody>
      </p:sp>
      <p:sp>
        <p:nvSpPr>
          <p:cNvPr id="13" name="Text 9"/>
          <p:cNvSpPr/>
          <p:nvPr/>
        </p:nvSpPr>
        <p:spPr>
          <a:xfrm>
            <a:off x="7452360" y="2651760"/>
            <a:ext cx="3931920" cy="777240"/>
          </a:xfrm>
          <a:prstGeom prst="rect">
            <a:avLst/>
          </a:prstGeom>
          <a:noFill/>
          <a:ln/>
        </p:spPr>
        <p:txBody>
          <a:bodyPr wrap="square" rtlCol="0" anchor="t"/>
          <a:lstStyle/>
          <a:p>
            <a:pPr marL="0" indent="0">
              <a:lnSpc>
                <a:spcPct val="110000"/>
              </a:lnSpc>
              <a:buNone/>
            </a:pPr>
            <a:r>
              <a:rPr lang="en-US" sz="1350" dirty="0">
                <a:solidFill>
                  <a:srgbClr val="0F172A"/>
                </a:solidFill>
                <a:latin typeface="Arial" pitchFamily="34" charset="0"/>
                <a:ea typeface="Arial" pitchFamily="34" charset="-122"/>
                <a:cs typeface="Arial" pitchFamily="34" charset="-120"/>
              </a:rPr>
              <a:t>Cash flow, cash-on-cash, cap rate, 1% rule check.</a:t>
            </a:r>
            <a:endParaRPr lang="en-US" sz="1350" dirty="0"/>
          </a:p>
        </p:txBody>
      </p:sp>
      <p:sp>
        <p:nvSpPr>
          <p:cNvPr id="14" name="Shape 10"/>
          <p:cNvSpPr/>
          <p:nvPr/>
        </p:nvSpPr>
        <p:spPr>
          <a:xfrm>
            <a:off x="640080" y="3794760"/>
            <a:ext cx="5394960" cy="1828800"/>
          </a:xfrm>
          <a:prstGeom prst="roundRect">
            <a:avLst>
              <a:gd name="adj" fmla="val 5000"/>
            </a:avLst>
          </a:prstGeom>
          <a:solidFill>
            <a:srgbClr val="F0F9FF"/>
          </a:solidFill>
          <a:ln/>
          <a:effectLst>
            <a:outerShdw blurRad="88900" dist="38100" dir="2700000" algn="bl" rotWithShape="0">
              <a:srgbClr val="000000">
                <a:alpha val="13000"/>
              </a:srgbClr>
            </a:outerShdw>
          </a:effectLst>
        </p:spPr>
        <p:txBody>
          <a:bodyPr/>
          <a:lstStyle/>
          <a:p>
            <a:endParaRPr lang="en-US"/>
          </a:p>
        </p:txBody>
      </p:sp>
      <p:sp>
        <p:nvSpPr>
          <p:cNvPr id="15" name="Shape 11"/>
          <p:cNvSpPr/>
          <p:nvPr/>
        </p:nvSpPr>
        <p:spPr>
          <a:xfrm>
            <a:off x="914400" y="4297680"/>
            <a:ext cx="777240" cy="777240"/>
          </a:xfrm>
          <a:prstGeom prst="ellipse">
            <a:avLst/>
          </a:prstGeom>
          <a:solidFill>
            <a:srgbClr val="0891B2"/>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1097280" y="4480560"/>
            <a:ext cx="411480" cy="411480"/>
          </a:xfrm>
          <a:prstGeom prst="rect">
            <a:avLst/>
          </a:prstGeom>
        </p:spPr>
      </p:pic>
      <p:sp>
        <p:nvSpPr>
          <p:cNvPr id="17" name="Text 12"/>
          <p:cNvSpPr/>
          <p:nvPr/>
        </p:nvSpPr>
        <p:spPr>
          <a:xfrm>
            <a:off x="1874520" y="4160520"/>
            <a:ext cx="3931920" cy="50292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Works on your phone</a:t>
            </a:r>
            <a:endParaRPr lang="en-US" sz="1800" dirty="0"/>
          </a:p>
        </p:txBody>
      </p:sp>
      <p:sp>
        <p:nvSpPr>
          <p:cNvPr id="18" name="Text 13"/>
          <p:cNvSpPr/>
          <p:nvPr/>
        </p:nvSpPr>
        <p:spPr>
          <a:xfrm>
            <a:off x="1874520" y="4663440"/>
            <a:ext cx="3931920" cy="777240"/>
          </a:xfrm>
          <a:prstGeom prst="rect">
            <a:avLst/>
          </a:prstGeom>
          <a:noFill/>
          <a:ln/>
        </p:spPr>
        <p:txBody>
          <a:bodyPr wrap="square" rtlCol="0" anchor="t"/>
          <a:lstStyle/>
          <a:p>
            <a:pPr marL="0" indent="0">
              <a:lnSpc>
                <a:spcPct val="110000"/>
              </a:lnSpc>
              <a:buNone/>
            </a:pPr>
            <a:r>
              <a:rPr lang="en-US" sz="1350" dirty="0">
                <a:solidFill>
                  <a:srgbClr val="0F172A"/>
                </a:solidFill>
                <a:latin typeface="Arial" pitchFamily="34" charset="0"/>
                <a:ea typeface="Arial" pitchFamily="34" charset="-122"/>
                <a:cs typeface="Arial" pitchFamily="34" charset="-120"/>
              </a:rPr>
              <a:t>Pull it up at the property, on a drive-by, anywhere.</a:t>
            </a:r>
            <a:endParaRPr lang="en-US" sz="1350" dirty="0"/>
          </a:p>
        </p:txBody>
      </p:sp>
      <p:sp>
        <p:nvSpPr>
          <p:cNvPr id="19" name="Shape 14"/>
          <p:cNvSpPr/>
          <p:nvPr/>
        </p:nvSpPr>
        <p:spPr>
          <a:xfrm>
            <a:off x="6217920" y="3794760"/>
            <a:ext cx="5394960" cy="1828800"/>
          </a:xfrm>
          <a:prstGeom prst="roundRect">
            <a:avLst>
              <a:gd name="adj" fmla="val 5000"/>
            </a:avLst>
          </a:prstGeom>
          <a:solidFill>
            <a:srgbClr val="F0F9FF"/>
          </a:solidFill>
          <a:ln/>
          <a:effectLst>
            <a:outerShdw blurRad="88900" dist="38100" dir="2700000" algn="bl" rotWithShape="0">
              <a:srgbClr val="000000">
                <a:alpha val="13000"/>
              </a:srgbClr>
            </a:outerShdw>
          </a:effectLst>
        </p:spPr>
        <p:txBody>
          <a:bodyPr/>
          <a:lstStyle/>
          <a:p>
            <a:endParaRPr lang="en-US"/>
          </a:p>
        </p:txBody>
      </p:sp>
      <p:sp>
        <p:nvSpPr>
          <p:cNvPr id="20" name="Shape 15"/>
          <p:cNvSpPr/>
          <p:nvPr/>
        </p:nvSpPr>
        <p:spPr>
          <a:xfrm>
            <a:off x="6492240" y="4297680"/>
            <a:ext cx="777240" cy="777240"/>
          </a:xfrm>
          <a:prstGeom prst="ellipse">
            <a:avLst/>
          </a:prstGeom>
          <a:solidFill>
            <a:srgbClr val="0891B2"/>
          </a:solidFill>
          <a:ln/>
        </p:spPr>
        <p:txBody>
          <a:bodyPr/>
          <a:lstStyle/>
          <a:p>
            <a:endParaRPr lang="en-US"/>
          </a:p>
        </p:txBody>
      </p:sp>
      <p:pic>
        <p:nvPicPr>
          <p:cNvPr id="21" name="Image 3" descr="preencoded.png"/>
          <p:cNvPicPr>
            <a:picLocks noChangeAspect="1"/>
          </p:cNvPicPr>
          <p:nvPr/>
        </p:nvPicPr>
        <p:blipFill>
          <a:blip r:embed="rId6"/>
          <a:stretch>
            <a:fillRect/>
          </a:stretch>
        </p:blipFill>
        <p:spPr>
          <a:xfrm>
            <a:off x="6675120" y="4480560"/>
            <a:ext cx="411480" cy="411480"/>
          </a:xfrm>
          <a:prstGeom prst="rect">
            <a:avLst/>
          </a:prstGeom>
        </p:spPr>
      </p:pic>
      <p:sp>
        <p:nvSpPr>
          <p:cNvPr id="22" name="Text 16"/>
          <p:cNvSpPr/>
          <p:nvPr/>
        </p:nvSpPr>
        <p:spPr>
          <a:xfrm>
            <a:off x="7452360" y="4160520"/>
            <a:ext cx="3931920" cy="50292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Built for OKC deals</a:t>
            </a:r>
            <a:endParaRPr lang="en-US" sz="1800" dirty="0"/>
          </a:p>
        </p:txBody>
      </p:sp>
      <p:sp>
        <p:nvSpPr>
          <p:cNvPr id="23" name="Text 17"/>
          <p:cNvSpPr/>
          <p:nvPr/>
        </p:nvSpPr>
        <p:spPr>
          <a:xfrm>
            <a:off x="7452360" y="4663440"/>
            <a:ext cx="3931920" cy="777240"/>
          </a:xfrm>
          <a:prstGeom prst="rect">
            <a:avLst/>
          </a:prstGeom>
          <a:noFill/>
          <a:ln/>
        </p:spPr>
        <p:txBody>
          <a:bodyPr wrap="square" rtlCol="0" anchor="t"/>
          <a:lstStyle/>
          <a:p>
            <a:pPr marL="0" indent="0">
              <a:lnSpc>
                <a:spcPct val="110000"/>
              </a:lnSpc>
              <a:buNone/>
            </a:pPr>
            <a:r>
              <a:rPr lang="en-US" sz="1350" dirty="0">
                <a:solidFill>
                  <a:srgbClr val="0F172A"/>
                </a:solidFill>
                <a:latin typeface="Arial" pitchFamily="34" charset="0"/>
                <a:ea typeface="Arial" pitchFamily="34" charset="-122"/>
                <a:cs typeface="Arial" pitchFamily="34" charset="-120"/>
              </a:rPr>
              <a:t>Tuned to the kind of rentals you're actually buying.</a:t>
            </a:r>
            <a:endParaRPr lang="en-US" sz="13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D4F5F"/>
        </a:solidFill>
        <a:effectLst/>
      </p:bgPr>
    </p:bg>
    <p:spTree>
      <p:nvGrpSpPr>
        <p:cNvPr id="1" name=""/>
        <p:cNvGrpSpPr/>
        <p:nvPr/>
      </p:nvGrpSpPr>
      <p:grpSpPr>
        <a:xfrm>
          <a:off x="0" y="0"/>
          <a:ext cx="0" cy="0"/>
          <a:chOff x="0" y="0"/>
          <a:chExt cx="0" cy="0"/>
        </a:xfrm>
      </p:grpSpPr>
      <p:sp>
        <p:nvSpPr>
          <p:cNvPr id="2" name="Shape 0"/>
          <p:cNvSpPr/>
          <p:nvPr/>
        </p:nvSpPr>
        <p:spPr>
          <a:xfrm>
            <a:off x="-1188720" y="3931920"/>
            <a:ext cx="3840480" cy="3840480"/>
          </a:xfrm>
          <a:prstGeom prst="ellipse">
            <a:avLst/>
          </a:prstGeom>
          <a:solidFill>
            <a:srgbClr val="0891B2">
              <a:alpha val="18000"/>
            </a:srgbClr>
          </a:solidFill>
          <a:ln/>
        </p:spPr>
        <p:txBody>
          <a:bodyPr/>
          <a:lstStyle/>
          <a:p>
            <a:endParaRPr lang="en-US"/>
          </a:p>
        </p:txBody>
      </p:sp>
      <p:sp>
        <p:nvSpPr>
          <p:cNvPr id="3" name="Shape 1"/>
          <p:cNvSpPr/>
          <p:nvPr/>
        </p:nvSpPr>
        <p:spPr>
          <a:xfrm>
            <a:off x="9784080" y="-1371600"/>
            <a:ext cx="3657600" cy="3657600"/>
          </a:xfrm>
          <a:prstGeom prst="ellipse">
            <a:avLst/>
          </a:prstGeom>
          <a:solidFill>
            <a:srgbClr val="0891B2">
              <a:alpha val="18000"/>
            </a:srgbClr>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5532120" y="1554480"/>
            <a:ext cx="1097280" cy="1097280"/>
          </a:xfrm>
          <a:prstGeom prst="rect">
            <a:avLst/>
          </a:prstGeom>
        </p:spPr>
      </p:pic>
      <p:sp>
        <p:nvSpPr>
          <p:cNvPr id="5" name="Text 2"/>
          <p:cNvSpPr/>
          <p:nvPr/>
        </p:nvSpPr>
        <p:spPr>
          <a:xfrm>
            <a:off x="914400" y="2743200"/>
            <a:ext cx="10332720" cy="1097280"/>
          </a:xfrm>
          <a:prstGeom prst="rect">
            <a:avLst/>
          </a:prstGeom>
          <a:noFill/>
          <a:ln/>
        </p:spPr>
        <p:txBody>
          <a:bodyPr wrap="square" rtlCol="0" anchor="ctr"/>
          <a:lstStyle/>
          <a:p>
            <a:pPr marL="0" indent="0" algn="ctr">
              <a:buNone/>
            </a:pPr>
            <a:r>
              <a:rPr lang="en-US" sz="5400" b="1" dirty="0">
                <a:solidFill>
                  <a:srgbClr val="FFFFFF"/>
                </a:solidFill>
                <a:latin typeface="Arial" pitchFamily="34" charset="0"/>
                <a:ea typeface="Arial" pitchFamily="34" charset="-122"/>
                <a:cs typeface="Arial" pitchFamily="34" charset="-120"/>
              </a:rPr>
              <a:t>Questions?</a:t>
            </a:r>
            <a:endParaRPr lang="en-US" sz="5400" dirty="0"/>
          </a:p>
        </p:txBody>
      </p:sp>
      <p:sp>
        <p:nvSpPr>
          <p:cNvPr id="6" name="Text 3"/>
          <p:cNvSpPr/>
          <p:nvPr/>
        </p:nvSpPr>
        <p:spPr>
          <a:xfrm>
            <a:off x="914400" y="3931920"/>
            <a:ext cx="10332720" cy="548640"/>
          </a:xfrm>
          <a:prstGeom prst="rect">
            <a:avLst/>
          </a:prstGeom>
          <a:noFill/>
          <a:ln/>
        </p:spPr>
        <p:txBody>
          <a:bodyPr wrap="square" rtlCol="0" anchor="ctr"/>
          <a:lstStyle/>
          <a:p>
            <a:pPr marL="0" indent="0" algn="ctr">
              <a:buNone/>
            </a:pPr>
            <a:r>
              <a:rPr lang="en-US" sz="1900" i="1" dirty="0">
                <a:solidFill>
                  <a:srgbClr val="CBE7EF"/>
                </a:solidFill>
                <a:latin typeface="Arial" pitchFamily="34" charset="0"/>
                <a:ea typeface="Arial" pitchFamily="34" charset="-122"/>
                <a:cs typeface="Arial" pitchFamily="34" charset="-120"/>
              </a:rPr>
              <a:t>Bring me a real deal or a real bottleneck — let's run it.</a:t>
            </a:r>
            <a:endParaRPr lang="en-US" sz="1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D4F5F"/>
        </a:solidFill>
        <a:effectLst/>
      </p:bgPr>
    </p:bg>
    <p:spTree>
      <p:nvGrpSpPr>
        <p:cNvPr id="1" name=""/>
        <p:cNvGrpSpPr/>
        <p:nvPr/>
      </p:nvGrpSpPr>
      <p:grpSpPr>
        <a:xfrm>
          <a:off x="0" y="0"/>
          <a:ext cx="0" cy="0"/>
          <a:chOff x="0" y="0"/>
          <a:chExt cx="0" cy="0"/>
        </a:xfrm>
      </p:grpSpPr>
      <p:sp>
        <p:nvSpPr>
          <p:cNvPr id="2" name="Shape 0"/>
          <p:cNvSpPr/>
          <p:nvPr/>
        </p:nvSpPr>
        <p:spPr>
          <a:xfrm>
            <a:off x="9509760" y="4023360"/>
            <a:ext cx="3291840" cy="3291840"/>
          </a:xfrm>
          <a:prstGeom prst="ellipse">
            <a:avLst/>
          </a:prstGeom>
          <a:solidFill>
            <a:srgbClr val="0891B2">
              <a:alpha val="18000"/>
            </a:srgbClr>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868680" y="1371600"/>
            <a:ext cx="822960" cy="822960"/>
          </a:xfrm>
          <a:prstGeom prst="rect">
            <a:avLst/>
          </a:prstGeom>
        </p:spPr>
      </p:pic>
      <p:sp>
        <p:nvSpPr>
          <p:cNvPr id="4" name="Text 1"/>
          <p:cNvSpPr/>
          <p:nvPr/>
        </p:nvSpPr>
        <p:spPr>
          <a:xfrm>
            <a:off x="822960" y="2286000"/>
            <a:ext cx="10515600" cy="1005840"/>
          </a:xfrm>
          <a:prstGeom prst="rect">
            <a:avLst/>
          </a:prstGeom>
          <a:noFill/>
          <a:ln/>
        </p:spPr>
        <p:txBody>
          <a:bodyPr wrap="square" rtlCol="0" anchor="ctr"/>
          <a:lstStyle/>
          <a:p>
            <a:pPr marL="0" indent="0" algn="l">
              <a:buNone/>
            </a:pPr>
            <a:r>
              <a:rPr lang="en-US" sz="4600" b="1" dirty="0">
                <a:solidFill>
                  <a:srgbClr val="FFFFFF"/>
                </a:solidFill>
                <a:latin typeface="Arial" pitchFamily="34" charset="0"/>
                <a:ea typeface="Arial" pitchFamily="34" charset="-122"/>
                <a:cs typeface="Arial" pitchFamily="34" charset="-120"/>
              </a:rPr>
              <a:t>Thank You, OKCREIA</a:t>
            </a:r>
            <a:endParaRPr lang="en-US" sz="4600" dirty="0"/>
          </a:p>
        </p:txBody>
      </p:sp>
      <p:sp>
        <p:nvSpPr>
          <p:cNvPr id="5" name="Text 2"/>
          <p:cNvSpPr/>
          <p:nvPr/>
        </p:nvSpPr>
        <p:spPr>
          <a:xfrm>
            <a:off x="868680" y="3383280"/>
            <a:ext cx="10058400" cy="548640"/>
          </a:xfrm>
          <a:prstGeom prst="rect">
            <a:avLst/>
          </a:prstGeom>
          <a:noFill/>
          <a:ln/>
        </p:spPr>
        <p:txBody>
          <a:bodyPr wrap="square" rtlCol="0" anchor="ctr"/>
          <a:lstStyle/>
          <a:p>
            <a:pPr marL="0" indent="0" algn="l">
              <a:buNone/>
            </a:pPr>
            <a:r>
              <a:rPr lang="en-US" sz="1900" i="1" dirty="0">
                <a:solidFill>
                  <a:srgbClr val="0891B2"/>
                </a:solidFill>
                <a:latin typeface="Arial" pitchFamily="34" charset="0"/>
                <a:ea typeface="Arial" pitchFamily="34" charset="-122"/>
                <a:cs typeface="Arial" pitchFamily="34" charset="-120"/>
              </a:rPr>
              <a:t>Pick one task this week. Try it. That's how this starts.</a:t>
            </a:r>
            <a:endParaRPr lang="en-US" sz="1900" dirty="0"/>
          </a:p>
        </p:txBody>
      </p:sp>
      <p:sp>
        <p:nvSpPr>
          <p:cNvPr id="6" name="Text 3"/>
          <p:cNvSpPr/>
          <p:nvPr/>
        </p:nvSpPr>
        <p:spPr>
          <a:xfrm>
            <a:off x="868680" y="4297680"/>
            <a:ext cx="10058400" cy="1463040"/>
          </a:xfrm>
          <a:prstGeom prst="rect">
            <a:avLst/>
          </a:prstGeom>
          <a:noFill/>
          <a:ln/>
        </p:spPr>
        <p:txBody>
          <a:bodyPr wrap="square" rtlCol="0" anchor="ctr"/>
          <a:lstStyle/>
          <a:p>
            <a:pPr marL="0" indent="0" algn="l">
              <a:lnSpc>
                <a:spcPct val="115000"/>
              </a:lnSpc>
              <a:buNone/>
            </a:pPr>
            <a:r>
              <a:rPr lang="en-US" sz="2200" b="1" dirty="0">
                <a:solidFill>
                  <a:srgbClr val="FFFFFF"/>
                </a:solidFill>
                <a:latin typeface="Arial" pitchFamily="34" charset="0"/>
                <a:ea typeface="Arial" pitchFamily="34" charset="-122"/>
                <a:cs typeface="Arial" pitchFamily="34" charset="-120"/>
              </a:rPr>
              <a:t>Nico Nathan
</a:t>
            </a:r>
            <a:endParaRPr lang="en-US" sz="2200" dirty="0"/>
          </a:p>
          <a:p>
            <a:pPr marL="0" indent="0" algn="l">
              <a:lnSpc>
                <a:spcPct val="115000"/>
              </a:lnSpc>
              <a:buNone/>
            </a:pPr>
            <a:r>
              <a:rPr lang="en-US" sz="1600" dirty="0">
                <a:solidFill>
                  <a:srgbClr val="CBE7EF"/>
                </a:solidFill>
                <a:latin typeface="Arial" pitchFamily="34" charset="0"/>
                <a:ea typeface="Arial" pitchFamily="34" charset="-122"/>
                <a:cs typeface="Arial" pitchFamily="34" charset="-120"/>
              </a:rPr>
              <a:t>AI Expert &amp; Futurist  |  QuidAI
</a:t>
            </a:r>
            <a:endParaRPr lang="en-US" sz="2200" dirty="0"/>
          </a:p>
          <a:p>
            <a:pPr marL="0" indent="0" algn="l">
              <a:lnSpc>
                <a:spcPct val="115000"/>
              </a:lnSpc>
              <a:buNone/>
            </a:pPr>
            <a:r>
              <a:rPr lang="en-US" sz="1400" dirty="0">
                <a:solidFill>
                  <a:srgbClr val="9FD3E0"/>
                </a:solidFill>
                <a:latin typeface="Arial" pitchFamily="34" charset="0"/>
                <a:ea typeface="Arial" pitchFamily="34" charset="-122"/>
                <a:cs typeface="Arial" pitchFamily="34" charset="-120"/>
              </a:rPr>
              <a:t>AI Business Services</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What We'll Cover Tonight</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Five parts. Then Q&amp;A.</a:t>
            </a:r>
            <a:endParaRPr lang="en-US" sz="1500" dirty="0"/>
          </a:p>
        </p:txBody>
      </p:sp>
      <p:sp>
        <p:nvSpPr>
          <p:cNvPr id="4" name="Shape 2"/>
          <p:cNvSpPr/>
          <p:nvPr/>
        </p:nvSpPr>
        <p:spPr>
          <a:xfrm>
            <a:off x="640080" y="1783080"/>
            <a:ext cx="685800" cy="685800"/>
          </a:xfrm>
          <a:prstGeom prst="ellipse">
            <a:avLst/>
          </a:prstGeom>
          <a:solidFill>
            <a:srgbClr val="0D4F5F"/>
          </a:solidFill>
          <a:ln/>
        </p:spPr>
        <p:txBody>
          <a:bodyPr/>
          <a:lstStyle/>
          <a:p>
            <a:endParaRPr lang="en-US"/>
          </a:p>
        </p:txBody>
      </p:sp>
      <p:sp>
        <p:nvSpPr>
          <p:cNvPr id="5" name="Text 3"/>
          <p:cNvSpPr/>
          <p:nvPr/>
        </p:nvSpPr>
        <p:spPr>
          <a:xfrm>
            <a:off x="640080" y="1783080"/>
            <a:ext cx="685800" cy="685800"/>
          </a:xfrm>
          <a:prstGeom prst="rect">
            <a:avLst/>
          </a:prstGeom>
          <a:noFill/>
          <a:ln/>
        </p:spPr>
        <p:txBody>
          <a:bodyPr wrap="square"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1</a:t>
            </a:r>
            <a:endParaRPr lang="en-US" sz="2600" dirty="0"/>
          </a:p>
        </p:txBody>
      </p:sp>
      <p:sp>
        <p:nvSpPr>
          <p:cNvPr id="6" name="Text 4"/>
          <p:cNvSpPr/>
          <p:nvPr/>
        </p:nvSpPr>
        <p:spPr>
          <a:xfrm>
            <a:off x="1554480" y="1737360"/>
            <a:ext cx="6583680" cy="822960"/>
          </a:xfrm>
          <a:prstGeom prst="rect">
            <a:avLst/>
          </a:prstGeom>
          <a:noFill/>
          <a:ln/>
        </p:spPr>
        <p:txBody>
          <a:bodyPr wrap="square" rtlCol="0" anchor="ctr"/>
          <a:lstStyle/>
          <a:p>
            <a:pPr marL="0" indent="0" algn="l">
              <a:lnSpc>
                <a:spcPct val="100000"/>
              </a:lnSpc>
              <a:buNone/>
            </a:pPr>
            <a:r>
              <a:rPr lang="en-US" sz="1900" b="1" dirty="0">
                <a:solidFill>
                  <a:srgbClr val="0F172A"/>
                </a:solidFill>
                <a:latin typeface="Arial" pitchFamily="34" charset="0"/>
                <a:ea typeface="Arial" pitchFamily="34" charset="-122"/>
                <a:cs typeface="Arial" pitchFamily="34" charset="-120"/>
              </a:rPr>
              <a:t>What AI Actually Is
</a:t>
            </a:r>
            <a:r>
              <a:rPr lang="en-US" sz="1400" dirty="0">
                <a:solidFill>
                  <a:srgbClr val="64748B"/>
                </a:solidFill>
                <a:latin typeface="Arial" pitchFamily="34" charset="0"/>
                <a:ea typeface="Arial" pitchFamily="34" charset="-122"/>
                <a:cs typeface="Arial" pitchFamily="34" charset="-120"/>
              </a:rPr>
              <a:t>The practical reality - not the hype</a:t>
            </a:r>
            <a:endParaRPr lang="en-US" sz="1900" dirty="0"/>
          </a:p>
        </p:txBody>
      </p:sp>
      <p:sp>
        <p:nvSpPr>
          <p:cNvPr id="7" name="Shape 5"/>
          <p:cNvSpPr/>
          <p:nvPr/>
        </p:nvSpPr>
        <p:spPr>
          <a:xfrm>
            <a:off x="640080" y="2651760"/>
            <a:ext cx="685800" cy="685800"/>
          </a:xfrm>
          <a:prstGeom prst="ellipse">
            <a:avLst/>
          </a:prstGeom>
          <a:solidFill>
            <a:srgbClr val="0891B2"/>
          </a:solidFill>
          <a:ln/>
        </p:spPr>
        <p:txBody>
          <a:bodyPr/>
          <a:lstStyle/>
          <a:p>
            <a:endParaRPr lang="en-US"/>
          </a:p>
        </p:txBody>
      </p:sp>
      <p:sp>
        <p:nvSpPr>
          <p:cNvPr id="8" name="Text 6"/>
          <p:cNvSpPr/>
          <p:nvPr/>
        </p:nvSpPr>
        <p:spPr>
          <a:xfrm>
            <a:off x="640080" y="2651760"/>
            <a:ext cx="685800" cy="685800"/>
          </a:xfrm>
          <a:prstGeom prst="rect">
            <a:avLst/>
          </a:prstGeom>
          <a:noFill/>
          <a:ln/>
        </p:spPr>
        <p:txBody>
          <a:bodyPr wrap="square"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2</a:t>
            </a:r>
            <a:endParaRPr lang="en-US" sz="2600" dirty="0"/>
          </a:p>
        </p:txBody>
      </p:sp>
      <p:sp>
        <p:nvSpPr>
          <p:cNvPr id="9" name="Text 7"/>
          <p:cNvSpPr/>
          <p:nvPr/>
        </p:nvSpPr>
        <p:spPr>
          <a:xfrm>
            <a:off x="1554480" y="2606040"/>
            <a:ext cx="6583680" cy="822960"/>
          </a:xfrm>
          <a:prstGeom prst="rect">
            <a:avLst/>
          </a:prstGeom>
          <a:noFill/>
          <a:ln/>
        </p:spPr>
        <p:txBody>
          <a:bodyPr wrap="square" rtlCol="0" anchor="ctr"/>
          <a:lstStyle/>
          <a:p>
            <a:pPr marL="0" indent="0" algn="l">
              <a:lnSpc>
                <a:spcPct val="100000"/>
              </a:lnSpc>
              <a:buNone/>
            </a:pPr>
            <a:r>
              <a:rPr lang="en-US" sz="1900" b="1" dirty="0">
                <a:solidFill>
                  <a:srgbClr val="0F172A"/>
                </a:solidFill>
                <a:latin typeface="Arial" pitchFamily="34" charset="0"/>
                <a:ea typeface="Arial" pitchFamily="34" charset="-122"/>
                <a:cs typeface="Arial" pitchFamily="34" charset="-120"/>
              </a:rPr>
              <a:t>Prompting That Works
</a:t>
            </a:r>
            <a:r>
              <a:rPr lang="en-US" sz="1400" dirty="0">
                <a:solidFill>
                  <a:srgbClr val="64748B"/>
                </a:solidFill>
                <a:latin typeface="Arial" pitchFamily="34" charset="0"/>
                <a:ea typeface="Arial" pitchFamily="34" charset="-122"/>
                <a:cs typeface="Arial" pitchFamily="34" charset="-120"/>
              </a:rPr>
              <a:t>The one skill that separates winners</a:t>
            </a:r>
            <a:endParaRPr lang="en-US" sz="1900" dirty="0"/>
          </a:p>
        </p:txBody>
      </p:sp>
      <p:sp>
        <p:nvSpPr>
          <p:cNvPr id="10" name="Shape 8"/>
          <p:cNvSpPr/>
          <p:nvPr/>
        </p:nvSpPr>
        <p:spPr>
          <a:xfrm>
            <a:off x="640080" y="3520440"/>
            <a:ext cx="685800" cy="685800"/>
          </a:xfrm>
          <a:prstGeom prst="ellipse">
            <a:avLst/>
          </a:prstGeom>
          <a:solidFill>
            <a:srgbClr val="0D4F5F"/>
          </a:solidFill>
          <a:ln/>
        </p:spPr>
        <p:txBody>
          <a:bodyPr/>
          <a:lstStyle/>
          <a:p>
            <a:endParaRPr lang="en-US"/>
          </a:p>
        </p:txBody>
      </p:sp>
      <p:sp>
        <p:nvSpPr>
          <p:cNvPr id="11" name="Text 9"/>
          <p:cNvSpPr/>
          <p:nvPr/>
        </p:nvSpPr>
        <p:spPr>
          <a:xfrm>
            <a:off x="640080" y="3520440"/>
            <a:ext cx="685800" cy="685800"/>
          </a:xfrm>
          <a:prstGeom prst="rect">
            <a:avLst/>
          </a:prstGeom>
          <a:noFill/>
          <a:ln/>
        </p:spPr>
        <p:txBody>
          <a:bodyPr wrap="square"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3</a:t>
            </a:r>
            <a:endParaRPr lang="en-US" sz="2600" dirty="0"/>
          </a:p>
        </p:txBody>
      </p:sp>
      <p:sp>
        <p:nvSpPr>
          <p:cNvPr id="12" name="Text 10"/>
          <p:cNvSpPr/>
          <p:nvPr/>
        </p:nvSpPr>
        <p:spPr>
          <a:xfrm>
            <a:off x="1554480" y="3474720"/>
            <a:ext cx="6583680" cy="822960"/>
          </a:xfrm>
          <a:prstGeom prst="rect">
            <a:avLst/>
          </a:prstGeom>
          <a:noFill/>
          <a:ln/>
        </p:spPr>
        <p:txBody>
          <a:bodyPr wrap="square" rtlCol="0" anchor="ctr"/>
          <a:lstStyle/>
          <a:p>
            <a:pPr marL="0" indent="0" algn="l">
              <a:lnSpc>
                <a:spcPct val="100000"/>
              </a:lnSpc>
              <a:buNone/>
            </a:pPr>
            <a:r>
              <a:rPr lang="en-US" sz="1900" b="1" dirty="0">
                <a:solidFill>
                  <a:srgbClr val="0F172A"/>
                </a:solidFill>
                <a:latin typeface="Arial" pitchFamily="34" charset="0"/>
                <a:ea typeface="Arial" pitchFamily="34" charset="-122"/>
                <a:cs typeface="Arial" pitchFamily="34" charset="-120"/>
              </a:rPr>
              <a:t>AI for Your Deals
</a:t>
            </a:r>
            <a:r>
              <a:rPr lang="en-US" sz="1400" dirty="0">
                <a:solidFill>
                  <a:srgbClr val="64748B"/>
                </a:solidFill>
                <a:latin typeface="Arial" pitchFamily="34" charset="0"/>
                <a:ea typeface="Arial" pitchFamily="34" charset="-122"/>
                <a:cs typeface="Arial" pitchFamily="34" charset="-120"/>
              </a:rPr>
              <a:t>Analysis, leads, comps, marketing</a:t>
            </a:r>
            <a:endParaRPr lang="en-US" sz="1900" dirty="0"/>
          </a:p>
        </p:txBody>
      </p:sp>
      <p:sp>
        <p:nvSpPr>
          <p:cNvPr id="13" name="Shape 11"/>
          <p:cNvSpPr/>
          <p:nvPr/>
        </p:nvSpPr>
        <p:spPr>
          <a:xfrm>
            <a:off x="640080" y="4389120"/>
            <a:ext cx="685800" cy="685800"/>
          </a:xfrm>
          <a:prstGeom prst="ellipse">
            <a:avLst/>
          </a:prstGeom>
          <a:solidFill>
            <a:srgbClr val="0891B2"/>
          </a:solidFill>
          <a:ln/>
        </p:spPr>
        <p:txBody>
          <a:bodyPr/>
          <a:lstStyle/>
          <a:p>
            <a:endParaRPr lang="en-US"/>
          </a:p>
        </p:txBody>
      </p:sp>
      <p:sp>
        <p:nvSpPr>
          <p:cNvPr id="14" name="Text 12"/>
          <p:cNvSpPr/>
          <p:nvPr/>
        </p:nvSpPr>
        <p:spPr>
          <a:xfrm>
            <a:off x="640080" y="4389120"/>
            <a:ext cx="685800" cy="685800"/>
          </a:xfrm>
          <a:prstGeom prst="rect">
            <a:avLst/>
          </a:prstGeom>
          <a:noFill/>
          <a:ln/>
        </p:spPr>
        <p:txBody>
          <a:bodyPr wrap="square"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4</a:t>
            </a:r>
            <a:endParaRPr lang="en-US" sz="2600" dirty="0"/>
          </a:p>
        </p:txBody>
      </p:sp>
      <p:sp>
        <p:nvSpPr>
          <p:cNvPr id="15" name="Text 13"/>
          <p:cNvSpPr/>
          <p:nvPr/>
        </p:nvSpPr>
        <p:spPr>
          <a:xfrm>
            <a:off x="1554480" y="4343400"/>
            <a:ext cx="6583680" cy="822960"/>
          </a:xfrm>
          <a:prstGeom prst="rect">
            <a:avLst/>
          </a:prstGeom>
          <a:noFill/>
          <a:ln/>
        </p:spPr>
        <p:txBody>
          <a:bodyPr wrap="square" rtlCol="0" anchor="ctr"/>
          <a:lstStyle/>
          <a:p>
            <a:pPr marL="0" indent="0" algn="l">
              <a:lnSpc>
                <a:spcPct val="100000"/>
              </a:lnSpc>
              <a:buNone/>
            </a:pPr>
            <a:r>
              <a:rPr lang="en-US" sz="1900" b="1" dirty="0">
                <a:solidFill>
                  <a:srgbClr val="0F172A"/>
                </a:solidFill>
                <a:latin typeface="Arial" pitchFamily="34" charset="0"/>
                <a:ea typeface="Arial" pitchFamily="34" charset="-122"/>
                <a:cs typeface="Arial" pitchFamily="34" charset="-120"/>
              </a:rPr>
              <a:t>AI for Daily Workflow
</a:t>
            </a:r>
            <a:r>
              <a:rPr lang="en-US" sz="1400" dirty="0">
                <a:solidFill>
                  <a:srgbClr val="64748B"/>
                </a:solidFill>
                <a:latin typeface="Arial" pitchFamily="34" charset="0"/>
                <a:ea typeface="Arial" pitchFamily="34" charset="-122"/>
                <a:cs typeface="Arial" pitchFamily="34" charset="-120"/>
              </a:rPr>
              <a:t>Cut hours of busywork every week</a:t>
            </a:r>
            <a:endParaRPr lang="en-US" sz="1900" dirty="0"/>
          </a:p>
        </p:txBody>
      </p:sp>
      <p:sp>
        <p:nvSpPr>
          <p:cNvPr id="16" name="Shape 14"/>
          <p:cNvSpPr/>
          <p:nvPr/>
        </p:nvSpPr>
        <p:spPr>
          <a:xfrm>
            <a:off x="640080" y="5257800"/>
            <a:ext cx="685800" cy="685800"/>
          </a:xfrm>
          <a:prstGeom prst="ellipse">
            <a:avLst/>
          </a:prstGeom>
          <a:solidFill>
            <a:srgbClr val="0D4F5F"/>
          </a:solidFill>
          <a:ln/>
        </p:spPr>
        <p:txBody>
          <a:bodyPr/>
          <a:lstStyle/>
          <a:p>
            <a:endParaRPr lang="en-US"/>
          </a:p>
        </p:txBody>
      </p:sp>
      <p:sp>
        <p:nvSpPr>
          <p:cNvPr id="17" name="Text 15"/>
          <p:cNvSpPr/>
          <p:nvPr/>
        </p:nvSpPr>
        <p:spPr>
          <a:xfrm>
            <a:off x="640080" y="5257800"/>
            <a:ext cx="685800" cy="685800"/>
          </a:xfrm>
          <a:prstGeom prst="rect">
            <a:avLst/>
          </a:prstGeom>
          <a:noFill/>
          <a:ln/>
        </p:spPr>
        <p:txBody>
          <a:bodyPr wrap="square"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5</a:t>
            </a:r>
            <a:endParaRPr lang="en-US" sz="2600" dirty="0"/>
          </a:p>
        </p:txBody>
      </p:sp>
      <p:sp>
        <p:nvSpPr>
          <p:cNvPr id="18" name="Text 16"/>
          <p:cNvSpPr/>
          <p:nvPr/>
        </p:nvSpPr>
        <p:spPr>
          <a:xfrm>
            <a:off x="1554480" y="5212080"/>
            <a:ext cx="6583680" cy="822960"/>
          </a:xfrm>
          <a:prstGeom prst="rect">
            <a:avLst/>
          </a:prstGeom>
          <a:noFill/>
          <a:ln/>
        </p:spPr>
        <p:txBody>
          <a:bodyPr wrap="square" rtlCol="0" anchor="ctr"/>
          <a:lstStyle/>
          <a:p>
            <a:pPr marL="0" indent="0" algn="l">
              <a:lnSpc>
                <a:spcPct val="100000"/>
              </a:lnSpc>
              <a:buNone/>
            </a:pPr>
            <a:r>
              <a:rPr lang="en-US" sz="1900" b="1" dirty="0">
                <a:solidFill>
                  <a:srgbClr val="0F172A"/>
                </a:solidFill>
                <a:latin typeface="Arial" pitchFamily="34" charset="0"/>
                <a:ea typeface="Arial" pitchFamily="34" charset="-122"/>
                <a:cs typeface="Arial" pitchFamily="34" charset="-120"/>
              </a:rPr>
              <a:t>Live Demo
</a:t>
            </a:r>
            <a:r>
              <a:rPr lang="en-US" sz="1400" dirty="0">
                <a:solidFill>
                  <a:srgbClr val="64748B"/>
                </a:solidFill>
                <a:latin typeface="Arial" pitchFamily="34" charset="0"/>
                <a:ea typeface="Arial" pitchFamily="34" charset="-122"/>
                <a:cs typeface="Arial" pitchFamily="34" charset="-120"/>
              </a:rPr>
              <a:t>We build a deal analyzer on stage</a:t>
            </a:r>
            <a:endParaRPr lang="en-US" sz="1900" dirty="0"/>
          </a:p>
        </p:txBody>
      </p:sp>
      <p:sp>
        <p:nvSpPr>
          <p:cNvPr id="19" name="Shape 17"/>
          <p:cNvSpPr/>
          <p:nvPr/>
        </p:nvSpPr>
        <p:spPr>
          <a:xfrm>
            <a:off x="8595360" y="1783080"/>
            <a:ext cx="2926080" cy="4023360"/>
          </a:xfrm>
          <a:prstGeom prst="roundRect">
            <a:avLst>
              <a:gd name="adj" fmla="val 3750"/>
            </a:avLst>
          </a:prstGeom>
          <a:solidFill>
            <a:srgbClr val="F0F9FF"/>
          </a:solidFill>
          <a:ln/>
          <a:effectLst>
            <a:outerShdw blurRad="88900" dist="38100" dir="2700000" algn="bl" rotWithShape="0">
              <a:srgbClr val="000000">
                <a:alpha val="13000"/>
              </a:srgbClr>
            </a:outerShdw>
          </a:effectLst>
        </p:spPr>
        <p:txBody>
          <a:bodyPr/>
          <a:lstStyle/>
          <a:p>
            <a:endParaRPr lang="en-US"/>
          </a:p>
        </p:txBody>
      </p:sp>
      <p:sp>
        <p:nvSpPr>
          <p:cNvPr id="20" name="Text 18"/>
          <p:cNvSpPr/>
          <p:nvPr/>
        </p:nvSpPr>
        <p:spPr>
          <a:xfrm>
            <a:off x="8595360" y="2194560"/>
            <a:ext cx="2926080" cy="1005840"/>
          </a:xfrm>
          <a:prstGeom prst="rect">
            <a:avLst/>
          </a:prstGeom>
          <a:noFill/>
          <a:ln/>
        </p:spPr>
        <p:txBody>
          <a:bodyPr wrap="square" rtlCol="0" anchor="ctr"/>
          <a:lstStyle/>
          <a:p>
            <a:pPr marL="0" indent="0" algn="ctr">
              <a:buNone/>
            </a:pPr>
            <a:endParaRPr lang="en-US" sz="6400" dirty="0"/>
          </a:p>
        </p:txBody>
      </p:sp>
      <p:sp>
        <p:nvSpPr>
          <p:cNvPr id="21" name="Text 19"/>
          <p:cNvSpPr/>
          <p:nvPr/>
        </p:nvSpPr>
        <p:spPr>
          <a:xfrm>
            <a:off x="8595360" y="3200400"/>
            <a:ext cx="2926080" cy="365760"/>
          </a:xfrm>
          <a:prstGeom prst="rect">
            <a:avLst/>
          </a:prstGeom>
          <a:noFill/>
          <a:ln/>
        </p:spPr>
        <p:txBody>
          <a:bodyPr wrap="square" rtlCol="0" anchor="ctr"/>
          <a:lstStyle/>
          <a:p>
            <a:pPr marL="0" indent="0" algn="ctr">
              <a:buNone/>
            </a:pPr>
            <a:endParaRPr lang="en-US" sz="1600" dirty="0"/>
          </a:p>
        </p:txBody>
      </p:sp>
      <p:sp>
        <p:nvSpPr>
          <p:cNvPr id="22" name="Text 20"/>
          <p:cNvSpPr/>
          <p:nvPr/>
        </p:nvSpPr>
        <p:spPr>
          <a:xfrm>
            <a:off x="8778240" y="3840480"/>
            <a:ext cx="2560320" cy="1645920"/>
          </a:xfrm>
          <a:prstGeom prst="rect">
            <a:avLst/>
          </a:prstGeom>
          <a:noFill/>
          <a:ln/>
        </p:spPr>
        <p:txBody>
          <a:bodyPr wrap="square" rtlCol="0" anchor="t"/>
          <a:lstStyle/>
          <a:p>
            <a:pPr marL="0" indent="0" algn="ctr">
              <a:lnSpc>
                <a:spcPct val="115000"/>
              </a:lnSpc>
              <a:buNone/>
            </a:pP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What Is AI, Really?</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Large Language Models (LLMs) - the engines behind the tools you've heard about</a:t>
            </a:r>
            <a:endParaRPr lang="en-US" sz="1500" dirty="0"/>
          </a:p>
        </p:txBody>
      </p:sp>
      <p:sp>
        <p:nvSpPr>
          <p:cNvPr id="4" name="Shape 2"/>
          <p:cNvSpPr/>
          <p:nvPr/>
        </p:nvSpPr>
        <p:spPr>
          <a:xfrm>
            <a:off x="640080" y="1737360"/>
            <a:ext cx="4754880" cy="4114800"/>
          </a:xfrm>
          <a:prstGeom prst="roundRect">
            <a:avLst>
              <a:gd name="adj" fmla="val 2667"/>
            </a:avLst>
          </a:prstGeom>
          <a:solidFill>
            <a:srgbClr val="F0F9FF"/>
          </a:solidFill>
          <a:ln/>
          <a:effectLst>
            <a:outerShdw blurRad="88900" dist="38100" dir="2700000" algn="bl" rotWithShape="0">
              <a:srgbClr val="000000">
                <a:alpha val="13000"/>
              </a:srgbClr>
            </a:outerShdw>
          </a:effectLst>
        </p:spPr>
        <p:txBody>
          <a:bodyPr/>
          <a:lstStyle/>
          <a:p>
            <a:endParaRPr lang="en-US"/>
          </a:p>
        </p:txBody>
      </p:sp>
      <p:pic>
        <p:nvPicPr>
          <p:cNvPr id="5" name="Image 0" descr="preencoded.png"/>
          <p:cNvPicPr>
            <a:picLocks noChangeAspect="1"/>
          </p:cNvPicPr>
          <p:nvPr/>
        </p:nvPicPr>
        <p:blipFill>
          <a:blip r:embed="rId3"/>
          <a:stretch>
            <a:fillRect/>
          </a:stretch>
        </p:blipFill>
        <p:spPr>
          <a:xfrm>
            <a:off x="960120" y="2057400"/>
            <a:ext cx="640080" cy="640080"/>
          </a:xfrm>
          <a:prstGeom prst="rect">
            <a:avLst/>
          </a:prstGeom>
        </p:spPr>
      </p:pic>
      <p:sp>
        <p:nvSpPr>
          <p:cNvPr id="6" name="Text 3"/>
          <p:cNvSpPr/>
          <p:nvPr/>
        </p:nvSpPr>
        <p:spPr>
          <a:xfrm>
            <a:off x="1783080" y="2103120"/>
            <a:ext cx="3383280" cy="548640"/>
          </a:xfrm>
          <a:prstGeom prst="rect">
            <a:avLst/>
          </a:prstGeom>
          <a:noFill/>
          <a:ln/>
        </p:spPr>
        <p:txBody>
          <a:bodyPr wrap="square" rtlCol="0" anchor="ctr"/>
          <a:lstStyle/>
          <a:p>
            <a:pPr marL="0" indent="0">
              <a:buNone/>
            </a:pPr>
            <a:r>
              <a:rPr lang="en-US" sz="1800" b="1" dirty="0">
                <a:solidFill>
                  <a:srgbClr val="0D4F5F"/>
                </a:solidFill>
                <a:latin typeface="Arial" pitchFamily="34" charset="0"/>
                <a:ea typeface="Arial" pitchFamily="34" charset="-122"/>
                <a:cs typeface="Arial" pitchFamily="34" charset="-120"/>
              </a:rPr>
              <a:t>Trained on the internet</a:t>
            </a:r>
            <a:endParaRPr lang="en-US" sz="1800" dirty="0"/>
          </a:p>
        </p:txBody>
      </p:sp>
      <p:sp>
        <p:nvSpPr>
          <p:cNvPr id="7" name="Text 4"/>
          <p:cNvSpPr/>
          <p:nvPr/>
        </p:nvSpPr>
        <p:spPr>
          <a:xfrm>
            <a:off x="960120" y="2880360"/>
            <a:ext cx="4206240" cy="2743200"/>
          </a:xfrm>
          <a:prstGeom prst="rect">
            <a:avLst/>
          </a:prstGeom>
          <a:noFill/>
          <a:ln/>
        </p:spPr>
        <p:txBody>
          <a:bodyPr wrap="square" rtlCol="0" anchor="t"/>
          <a:lstStyle/>
          <a:p>
            <a:pPr marL="0" indent="0" algn="l">
              <a:lnSpc>
                <a:spcPct val="115000"/>
              </a:lnSpc>
              <a:buNone/>
            </a:pPr>
            <a:r>
              <a:rPr lang="en-US" sz="1500" dirty="0">
                <a:solidFill>
                  <a:srgbClr val="0F172A"/>
                </a:solidFill>
                <a:latin typeface="Arial" pitchFamily="34" charset="0"/>
                <a:ea typeface="Arial" pitchFamily="34" charset="-122"/>
                <a:cs typeface="Arial" pitchFamily="34" charset="-120"/>
              </a:rPr>
              <a:t>It learned patterns from billions of words - then generates new text based on what you ask.
</a:t>
            </a:r>
            <a:endParaRPr lang="en-US" sz="1500" dirty="0"/>
          </a:p>
          <a:p>
            <a:pPr marL="0" indent="0" algn="l">
              <a:lnSpc>
                <a:spcPct val="115000"/>
              </a:lnSpc>
              <a:buNone/>
            </a:pPr>
            <a:r>
              <a:rPr lang="en-US" sz="1500" b="1" dirty="0">
                <a:solidFill>
                  <a:srgbClr val="0D4F5F"/>
                </a:solidFill>
                <a:latin typeface="Arial" pitchFamily="34" charset="0"/>
                <a:ea typeface="Arial" pitchFamily="34" charset="-122"/>
                <a:cs typeface="Arial" pitchFamily="34" charset="-120"/>
              </a:rPr>
              <a:t>Think of it as the smartest new partner you ever hired</a:t>
            </a:r>
            <a:r>
              <a:rPr lang="en-US" sz="1500" dirty="0">
                <a:solidFill>
                  <a:srgbClr val="0F172A"/>
                </a:solidFill>
                <a:latin typeface="Arial" pitchFamily="34" charset="0"/>
                <a:ea typeface="Arial" pitchFamily="34" charset="-122"/>
                <a:cs typeface="Arial" pitchFamily="34" charset="-120"/>
              </a:rPr>
              <a:t> - knows a ton, but knows nothing about YOUR deals until you tell it.</a:t>
            </a:r>
            <a:endParaRPr lang="en-US" sz="1500" dirty="0"/>
          </a:p>
        </p:txBody>
      </p:sp>
      <p:sp>
        <p:nvSpPr>
          <p:cNvPr id="8" name="Shape 5"/>
          <p:cNvSpPr/>
          <p:nvPr/>
        </p:nvSpPr>
        <p:spPr>
          <a:xfrm>
            <a:off x="5760720" y="1737360"/>
            <a:ext cx="283464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9" name="Text 6"/>
          <p:cNvSpPr/>
          <p:nvPr/>
        </p:nvSpPr>
        <p:spPr>
          <a:xfrm>
            <a:off x="5989320" y="1965960"/>
            <a:ext cx="2377440" cy="457200"/>
          </a:xfrm>
          <a:prstGeom prst="rect">
            <a:avLst/>
          </a:prstGeom>
          <a:noFill/>
          <a:ln/>
        </p:spPr>
        <p:txBody>
          <a:bodyPr wrap="square" rtlCol="0" anchor="ctr"/>
          <a:lstStyle/>
          <a:p>
            <a:pPr marL="0" indent="0" algn="l">
              <a:buNone/>
            </a:pPr>
            <a:r>
              <a:rPr lang="en-US" sz="1900" b="1" dirty="0">
                <a:solidFill>
                  <a:srgbClr val="0D4F5F"/>
                </a:solidFill>
                <a:latin typeface="Arial" pitchFamily="34" charset="0"/>
                <a:ea typeface="Arial" pitchFamily="34" charset="-122"/>
                <a:cs typeface="Arial" pitchFamily="34" charset="-120"/>
              </a:rPr>
              <a:t>ChatGPT</a:t>
            </a:r>
            <a:endParaRPr lang="en-US" sz="1900" dirty="0"/>
          </a:p>
        </p:txBody>
      </p:sp>
      <p:sp>
        <p:nvSpPr>
          <p:cNvPr id="10" name="Text 7"/>
          <p:cNvSpPr/>
          <p:nvPr/>
        </p:nvSpPr>
        <p:spPr>
          <a:xfrm>
            <a:off x="5989320" y="2468880"/>
            <a:ext cx="2377440" cy="411480"/>
          </a:xfrm>
          <a:prstGeom prst="rect">
            <a:avLst/>
          </a:prstGeom>
          <a:noFill/>
          <a:ln/>
        </p:spPr>
        <p:txBody>
          <a:bodyPr wrap="square" rtlCol="0" anchor="ctr"/>
          <a:lstStyle/>
          <a:p>
            <a:pPr marL="0" indent="0" algn="l">
              <a:buNone/>
            </a:pPr>
            <a:r>
              <a:rPr lang="en-US" sz="1500" b="1" dirty="0">
                <a:solidFill>
                  <a:srgbClr val="0891B2"/>
                </a:solidFill>
                <a:latin typeface="Arial" pitchFamily="34" charset="0"/>
                <a:ea typeface="Arial" pitchFamily="34" charset="-122"/>
                <a:cs typeface="Arial" pitchFamily="34" charset="-120"/>
              </a:rPr>
              <a:t>GPT-5.5</a:t>
            </a:r>
            <a:endParaRPr lang="en-US" sz="1500" dirty="0"/>
          </a:p>
        </p:txBody>
      </p:sp>
      <p:sp>
        <p:nvSpPr>
          <p:cNvPr id="11" name="Text 8"/>
          <p:cNvSpPr/>
          <p:nvPr/>
        </p:nvSpPr>
        <p:spPr>
          <a:xfrm>
            <a:off x="5989320" y="2926080"/>
            <a:ext cx="2377440" cy="640080"/>
          </a:xfrm>
          <a:prstGeom prst="rect">
            <a:avLst/>
          </a:prstGeom>
          <a:noFill/>
          <a:ln/>
        </p:spPr>
        <p:txBody>
          <a:bodyPr wrap="square" rtlCol="0" anchor="t"/>
          <a:lstStyle/>
          <a:p>
            <a:pPr marL="0" indent="0" algn="l">
              <a:buNone/>
            </a:pPr>
            <a:r>
              <a:rPr lang="en-US" sz="1300" dirty="0">
                <a:solidFill>
                  <a:srgbClr val="64748B"/>
                </a:solidFill>
                <a:latin typeface="Arial" pitchFamily="34" charset="0"/>
                <a:ea typeface="Arial" pitchFamily="34" charset="-122"/>
                <a:cs typeface="Arial" pitchFamily="34" charset="-120"/>
              </a:rPr>
              <a:t>Most popular all-rounder</a:t>
            </a:r>
            <a:endParaRPr lang="en-US" sz="1300" dirty="0"/>
          </a:p>
        </p:txBody>
      </p:sp>
      <p:sp>
        <p:nvSpPr>
          <p:cNvPr id="12" name="Shape 9"/>
          <p:cNvSpPr/>
          <p:nvPr/>
        </p:nvSpPr>
        <p:spPr>
          <a:xfrm>
            <a:off x="8823960" y="1737360"/>
            <a:ext cx="283464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13" name="Text 10"/>
          <p:cNvSpPr/>
          <p:nvPr/>
        </p:nvSpPr>
        <p:spPr>
          <a:xfrm>
            <a:off x="9052560" y="1965960"/>
            <a:ext cx="2377440" cy="457200"/>
          </a:xfrm>
          <a:prstGeom prst="rect">
            <a:avLst/>
          </a:prstGeom>
          <a:noFill/>
          <a:ln/>
        </p:spPr>
        <p:txBody>
          <a:bodyPr wrap="square" rtlCol="0" anchor="ctr"/>
          <a:lstStyle/>
          <a:p>
            <a:pPr marL="0" indent="0" algn="l">
              <a:buNone/>
            </a:pPr>
            <a:r>
              <a:rPr lang="en-US" sz="1900" b="1" dirty="0">
                <a:solidFill>
                  <a:srgbClr val="0D4F5F"/>
                </a:solidFill>
                <a:latin typeface="Arial" pitchFamily="34" charset="0"/>
                <a:ea typeface="Arial" pitchFamily="34" charset="-122"/>
                <a:cs typeface="Arial" pitchFamily="34" charset="-120"/>
              </a:rPr>
              <a:t>Claude</a:t>
            </a:r>
            <a:endParaRPr lang="en-US" sz="1900" dirty="0"/>
          </a:p>
        </p:txBody>
      </p:sp>
      <p:sp>
        <p:nvSpPr>
          <p:cNvPr id="14" name="Text 11"/>
          <p:cNvSpPr/>
          <p:nvPr/>
        </p:nvSpPr>
        <p:spPr>
          <a:xfrm>
            <a:off x="9052560" y="2468880"/>
            <a:ext cx="2377440" cy="411480"/>
          </a:xfrm>
          <a:prstGeom prst="rect">
            <a:avLst/>
          </a:prstGeom>
          <a:noFill/>
          <a:ln/>
        </p:spPr>
        <p:txBody>
          <a:bodyPr wrap="square" rtlCol="0" anchor="ctr"/>
          <a:lstStyle/>
          <a:p>
            <a:pPr marL="0" indent="0" algn="l">
              <a:buNone/>
            </a:pPr>
            <a:r>
              <a:rPr lang="en-US" sz="1500" b="1" dirty="0">
                <a:solidFill>
                  <a:srgbClr val="0891B2"/>
                </a:solidFill>
                <a:latin typeface="Arial" pitchFamily="34" charset="0"/>
                <a:ea typeface="Arial" pitchFamily="34" charset="-122"/>
                <a:cs typeface="Arial" pitchFamily="34" charset="-120"/>
              </a:rPr>
              <a:t>Opus 4.8</a:t>
            </a:r>
            <a:endParaRPr lang="en-US" sz="1500" dirty="0"/>
          </a:p>
        </p:txBody>
      </p:sp>
      <p:sp>
        <p:nvSpPr>
          <p:cNvPr id="15" name="Text 12"/>
          <p:cNvSpPr/>
          <p:nvPr/>
        </p:nvSpPr>
        <p:spPr>
          <a:xfrm>
            <a:off x="9052560" y="2926080"/>
            <a:ext cx="2377440" cy="640080"/>
          </a:xfrm>
          <a:prstGeom prst="rect">
            <a:avLst/>
          </a:prstGeom>
          <a:noFill/>
          <a:ln/>
        </p:spPr>
        <p:txBody>
          <a:bodyPr wrap="square" rtlCol="0" anchor="t"/>
          <a:lstStyle/>
          <a:p>
            <a:pPr marL="0" indent="0" algn="l">
              <a:buNone/>
            </a:pPr>
            <a:r>
              <a:rPr lang="en-US" sz="1300" dirty="0">
                <a:solidFill>
                  <a:srgbClr val="64748B"/>
                </a:solidFill>
                <a:latin typeface="Arial" pitchFamily="34" charset="0"/>
                <a:ea typeface="Arial" pitchFamily="34" charset="-122"/>
                <a:cs typeface="Arial" pitchFamily="34" charset="-120"/>
              </a:rPr>
              <a:t>Best for writing &amp; analysis</a:t>
            </a:r>
            <a:endParaRPr lang="en-US" sz="1300" dirty="0"/>
          </a:p>
        </p:txBody>
      </p:sp>
      <p:sp>
        <p:nvSpPr>
          <p:cNvPr id="16" name="Shape 13"/>
          <p:cNvSpPr/>
          <p:nvPr/>
        </p:nvSpPr>
        <p:spPr>
          <a:xfrm>
            <a:off x="5760720" y="3931920"/>
            <a:ext cx="283464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17" name="Text 14"/>
          <p:cNvSpPr/>
          <p:nvPr/>
        </p:nvSpPr>
        <p:spPr>
          <a:xfrm>
            <a:off x="5989320" y="4160520"/>
            <a:ext cx="2377440" cy="457200"/>
          </a:xfrm>
          <a:prstGeom prst="rect">
            <a:avLst/>
          </a:prstGeom>
          <a:noFill/>
          <a:ln/>
        </p:spPr>
        <p:txBody>
          <a:bodyPr wrap="square" rtlCol="0" anchor="ctr"/>
          <a:lstStyle/>
          <a:p>
            <a:pPr marL="0" indent="0" algn="l">
              <a:buNone/>
            </a:pPr>
            <a:r>
              <a:rPr lang="en-US" sz="1900" b="1" dirty="0">
                <a:solidFill>
                  <a:srgbClr val="0D4F5F"/>
                </a:solidFill>
                <a:latin typeface="Arial" pitchFamily="34" charset="0"/>
                <a:ea typeface="Arial" pitchFamily="34" charset="-122"/>
                <a:cs typeface="Arial" pitchFamily="34" charset="-120"/>
              </a:rPr>
              <a:t>Gemini</a:t>
            </a:r>
            <a:endParaRPr lang="en-US" sz="1900" dirty="0"/>
          </a:p>
        </p:txBody>
      </p:sp>
      <p:sp>
        <p:nvSpPr>
          <p:cNvPr id="18" name="Text 15"/>
          <p:cNvSpPr/>
          <p:nvPr/>
        </p:nvSpPr>
        <p:spPr>
          <a:xfrm>
            <a:off x="5989320" y="4663440"/>
            <a:ext cx="2377440" cy="411480"/>
          </a:xfrm>
          <a:prstGeom prst="rect">
            <a:avLst/>
          </a:prstGeom>
          <a:noFill/>
          <a:ln/>
        </p:spPr>
        <p:txBody>
          <a:bodyPr wrap="square" rtlCol="0" anchor="ctr"/>
          <a:lstStyle/>
          <a:p>
            <a:pPr marL="0" indent="0" algn="l">
              <a:buNone/>
            </a:pPr>
            <a:r>
              <a:rPr lang="en-US" sz="1500" b="1" dirty="0">
                <a:solidFill>
                  <a:srgbClr val="0891B2"/>
                </a:solidFill>
                <a:latin typeface="Arial" pitchFamily="34" charset="0"/>
                <a:ea typeface="Arial" pitchFamily="34" charset="-122"/>
                <a:cs typeface="Arial" pitchFamily="34" charset="-120"/>
              </a:rPr>
              <a:t>3.x</a:t>
            </a:r>
            <a:endParaRPr lang="en-US" sz="1500" dirty="0"/>
          </a:p>
        </p:txBody>
      </p:sp>
      <p:sp>
        <p:nvSpPr>
          <p:cNvPr id="19" name="Text 16"/>
          <p:cNvSpPr/>
          <p:nvPr/>
        </p:nvSpPr>
        <p:spPr>
          <a:xfrm>
            <a:off x="5989320" y="5120640"/>
            <a:ext cx="2377440" cy="640080"/>
          </a:xfrm>
          <a:prstGeom prst="rect">
            <a:avLst/>
          </a:prstGeom>
          <a:noFill/>
          <a:ln/>
        </p:spPr>
        <p:txBody>
          <a:bodyPr wrap="square" rtlCol="0" anchor="t"/>
          <a:lstStyle/>
          <a:p>
            <a:pPr marL="0" indent="0" algn="l">
              <a:buNone/>
            </a:pPr>
            <a:r>
              <a:rPr lang="en-US" sz="1300" dirty="0">
                <a:solidFill>
                  <a:srgbClr val="64748B"/>
                </a:solidFill>
                <a:latin typeface="Arial" pitchFamily="34" charset="0"/>
                <a:ea typeface="Arial" pitchFamily="34" charset="-122"/>
                <a:cs typeface="Arial" pitchFamily="34" charset="-120"/>
              </a:rPr>
              <a:t>Google Workspace native</a:t>
            </a:r>
            <a:endParaRPr lang="en-US" sz="1300" dirty="0"/>
          </a:p>
        </p:txBody>
      </p:sp>
      <p:sp>
        <p:nvSpPr>
          <p:cNvPr id="20" name="Shape 17"/>
          <p:cNvSpPr/>
          <p:nvPr/>
        </p:nvSpPr>
        <p:spPr>
          <a:xfrm>
            <a:off x="8823960" y="3931920"/>
            <a:ext cx="2834640" cy="1965960"/>
          </a:xfrm>
          <a:prstGeom prst="roundRect">
            <a:avLst>
              <a:gd name="adj" fmla="val 4651"/>
            </a:avLst>
          </a:prstGeom>
          <a:solidFill>
            <a:srgbClr val="FFFFFF"/>
          </a:solidFill>
          <a:ln w="12700">
            <a:solidFill>
              <a:srgbClr val="E2E8F0"/>
            </a:solidFill>
            <a:prstDash val="solid"/>
          </a:ln>
          <a:effectLst>
            <a:outerShdw blurRad="88900" dist="38100" dir="2700000" algn="bl" rotWithShape="0">
              <a:srgbClr val="000000">
                <a:alpha val="13000"/>
              </a:srgbClr>
            </a:outerShdw>
          </a:effectLst>
        </p:spPr>
        <p:txBody>
          <a:bodyPr/>
          <a:lstStyle/>
          <a:p>
            <a:endParaRPr lang="en-US"/>
          </a:p>
        </p:txBody>
      </p:sp>
      <p:sp>
        <p:nvSpPr>
          <p:cNvPr id="21" name="Text 18"/>
          <p:cNvSpPr/>
          <p:nvPr/>
        </p:nvSpPr>
        <p:spPr>
          <a:xfrm>
            <a:off x="9052560" y="4160520"/>
            <a:ext cx="2377440" cy="457200"/>
          </a:xfrm>
          <a:prstGeom prst="rect">
            <a:avLst/>
          </a:prstGeom>
          <a:noFill/>
          <a:ln/>
        </p:spPr>
        <p:txBody>
          <a:bodyPr wrap="square" rtlCol="0" anchor="ctr"/>
          <a:lstStyle/>
          <a:p>
            <a:pPr marL="0" indent="0" algn="l">
              <a:buNone/>
            </a:pPr>
            <a:r>
              <a:rPr lang="en-US" sz="1900" b="1" dirty="0">
                <a:solidFill>
                  <a:srgbClr val="0D4F5F"/>
                </a:solidFill>
                <a:latin typeface="Arial" pitchFamily="34" charset="0"/>
                <a:ea typeface="Arial" pitchFamily="34" charset="-122"/>
                <a:cs typeface="Arial" pitchFamily="34" charset="-120"/>
              </a:rPr>
              <a:t>Grok / Copilot</a:t>
            </a:r>
            <a:endParaRPr lang="en-US" sz="1900" dirty="0"/>
          </a:p>
        </p:txBody>
      </p:sp>
      <p:sp>
        <p:nvSpPr>
          <p:cNvPr id="22" name="Text 19"/>
          <p:cNvSpPr/>
          <p:nvPr/>
        </p:nvSpPr>
        <p:spPr>
          <a:xfrm>
            <a:off x="9052560" y="4663440"/>
            <a:ext cx="2377440" cy="411480"/>
          </a:xfrm>
          <a:prstGeom prst="rect">
            <a:avLst/>
          </a:prstGeom>
          <a:noFill/>
          <a:ln/>
        </p:spPr>
        <p:txBody>
          <a:bodyPr wrap="square" rtlCol="0" anchor="ctr"/>
          <a:lstStyle/>
          <a:p>
            <a:pPr marL="0" indent="0" algn="l">
              <a:buNone/>
            </a:pPr>
            <a:r>
              <a:rPr lang="en-US" sz="1500" b="1" dirty="0">
                <a:solidFill>
                  <a:srgbClr val="0891B2"/>
                </a:solidFill>
                <a:latin typeface="Arial" pitchFamily="34" charset="0"/>
                <a:ea typeface="Arial" pitchFamily="34" charset="-122"/>
                <a:cs typeface="Arial" pitchFamily="34" charset="-120"/>
              </a:rPr>
              <a:t>4.3 / M365</a:t>
            </a:r>
            <a:endParaRPr lang="en-US" sz="1500" dirty="0"/>
          </a:p>
        </p:txBody>
      </p:sp>
      <p:sp>
        <p:nvSpPr>
          <p:cNvPr id="23" name="Text 20"/>
          <p:cNvSpPr/>
          <p:nvPr/>
        </p:nvSpPr>
        <p:spPr>
          <a:xfrm>
            <a:off x="9052560" y="5120640"/>
            <a:ext cx="2377440" cy="640080"/>
          </a:xfrm>
          <a:prstGeom prst="rect">
            <a:avLst/>
          </a:prstGeom>
          <a:noFill/>
          <a:ln/>
        </p:spPr>
        <p:txBody>
          <a:bodyPr wrap="square" rtlCol="0" anchor="t"/>
          <a:lstStyle/>
          <a:p>
            <a:pPr marL="0" indent="0" algn="l">
              <a:buNone/>
            </a:pPr>
            <a:r>
              <a:rPr lang="en-US" sz="1300" dirty="0">
                <a:solidFill>
                  <a:srgbClr val="64748B"/>
                </a:solidFill>
                <a:latin typeface="Arial" pitchFamily="34" charset="0"/>
                <a:ea typeface="Arial" pitchFamily="34" charset="-122"/>
                <a:cs typeface="Arial" pitchFamily="34" charset="-120"/>
              </a:rPr>
              <a:t>X data / Microsoft apps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Where Things Stand Right Now</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Mid-2026 - the tools are cheap, powerful, and everywhere</a:t>
            </a:r>
            <a:endParaRPr lang="en-US" sz="1500" dirty="0"/>
          </a:p>
        </p:txBody>
      </p:sp>
      <p:sp>
        <p:nvSpPr>
          <p:cNvPr id="4" name="Shape 2"/>
          <p:cNvSpPr/>
          <p:nvPr/>
        </p:nvSpPr>
        <p:spPr>
          <a:xfrm>
            <a:off x="640080" y="1783080"/>
            <a:ext cx="3383280" cy="1828800"/>
          </a:xfrm>
          <a:prstGeom prst="roundRect">
            <a:avLst>
              <a:gd name="adj" fmla="val 6000"/>
            </a:avLst>
          </a:prstGeom>
          <a:solidFill>
            <a:srgbClr val="F0F9FF"/>
          </a:solidFill>
          <a:ln/>
          <a:effectLst>
            <a:outerShdw blurRad="88900" dist="38100" dir="2700000" algn="bl" rotWithShape="0">
              <a:srgbClr val="000000">
                <a:alpha val="13000"/>
              </a:srgbClr>
            </a:outerShdw>
          </a:effectLst>
        </p:spPr>
        <p:txBody>
          <a:bodyPr/>
          <a:lstStyle/>
          <a:p>
            <a:endParaRPr lang="en-US"/>
          </a:p>
        </p:txBody>
      </p:sp>
      <p:sp>
        <p:nvSpPr>
          <p:cNvPr id="5" name="Text 3"/>
          <p:cNvSpPr/>
          <p:nvPr/>
        </p:nvSpPr>
        <p:spPr>
          <a:xfrm>
            <a:off x="640080" y="1965960"/>
            <a:ext cx="3383280" cy="914400"/>
          </a:xfrm>
          <a:prstGeom prst="rect">
            <a:avLst/>
          </a:prstGeom>
          <a:noFill/>
          <a:ln/>
        </p:spPr>
        <p:txBody>
          <a:bodyPr wrap="square" rtlCol="0" anchor="ctr"/>
          <a:lstStyle/>
          <a:p>
            <a:pPr marL="0" indent="0" algn="ctr">
              <a:buNone/>
            </a:pPr>
            <a:r>
              <a:rPr lang="en-US" sz="5400" b="1" dirty="0">
                <a:solidFill>
                  <a:srgbClr val="0D4F5F"/>
                </a:solidFill>
                <a:latin typeface="Arial" pitchFamily="34" charset="0"/>
                <a:ea typeface="Arial" pitchFamily="34" charset="-122"/>
                <a:cs typeface="Arial" pitchFamily="34" charset="-120"/>
              </a:rPr>
              <a:t>98%</a:t>
            </a:r>
            <a:endParaRPr lang="en-US" sz="5400" dirty="0"/>
          </a:p>
        </p:txBody>
      </p:sp>
      <p:sp>
        <p:nvSpPr>
          <p:cNvPr id="6" name="Text 4"/>
          <p:cNvSpPr/>
          <p:nvPr/>
        </p:nvSpPr>
        <p:spPr>
          <a:xfrm>
            <a:off x="822960" y="2880360"/>
            <a:ext cx="3017520" cy="640080"/>
          </a:xfrm>
          <a:prstGeom prst="rect">
            <a:avLst/>
          </a:prstGeom>
          <a:noFill/>
          <a:ln/>
        </p:spPr>
        <p:txBody>
          <a:bodyPr wrap="square" rtlCol="0" anchor="ctr"/>
          <a:lstStyle/>
          <a:p>
            <a:pPr marL="0" indent="0" algn="ctr">
              <a:lnSpc>
                <a:spcPct val="100000"/>
              </a:lnSpc>
              <a:buNone/>
            </a:pPr>
            <a:r>
              <a:rPr lang="en-US" sz="1400" dirty="0">
                <a:solidFill>
                  <a:srgbClr val="64748B"/>
                </a:solidFill>
                <a:latin typeface="Arial" pitchFamily="34" charset="0"/>
                <a:ea typeface="Arial" pitchFamily="34" charset="-122"/>
                <a:cs typeface="Arial" pitchFamily="34" charset="-120"/>
              </a:rPr>
              <a:t>of small businesses</a:t>
            </a:r>
            <a:endParaRPr lang="en-US" sz="1400" dirty="0"/>
          </a:p>
          <a:p>
            <a:pPr marL="0" indent="0" algn="ctr">
              <a:lnSpc>
                <a:spcPct val="100000"/>
              </a:lnSpc>
              <a:buNone/>
            </a:pPr>
            <a:r>
              <a:rPr lang="en-US" sz="1400" dirty="0">
                <a:solidFill>
                  <a:srgbClr val="64748B"/>
                </a:solidFill>
                <a:latin typeface="Arial" pitchFamily="34" charset="0"/>
                <a:ea typeface="Arial" pitchFamily="34" charset="-122"/>
                <a:cs typeface="Arial" pitchFamily="34" charset="-120"/>
              </a:rPr>
              <a:t>use AI daily</a:t>
            </a:r>
            <a:endParaRPr lang="en-US" sz="1400" dirty="0"/>
          </a:p>
        </p:txBody>
      </p:sp>
      <p:sp>
        <p:nvSpPr>
          <p:cNvPr id="7" name="Shape 5"/>
          <p:cNvSpPr/>
          <p:nvPr/>
        </p:nvSpPr>
        <p:spPr>
          <a:xfrm>
            <a:off x="4343400" y="1783080"/>
            <a:ext cx="3383280" cy="1828800"/>
          </a:xfrm>
          <a:prstGeom prst="roundRect">
            <a:avLst>
              <a:gd name="adj" fmla="val 6000"/>
            </a:avLst>
          </a:prstGeom>
          <a:solidFill>
            <a:srgbClr val="F0F9FF"/>
          </a:solidFill>
          <a:ln/>
          <a:effectLst>
            <a:outerShdw blurRad="88900" dist="38100" dir="2700000" algn="bl" rotWithShape="0">
              <a:srgbClr val="000000">
                <a:alpha val="13000"/>
              </a:srgbClr>
            </a:outerShdw>
          </a:effectLst>
        </p:spPr>
        <p:txBody>
          <a:bodyPr/>
          <a:lstStyle/>
          <a:p>
            <a:endParaRPr lang="en-US"/>
          </a:p>
        </p:txBody>
      </p:sp>
      <p:sp>
        <p:nvSpPr>
          <p:cNvPr id="8" name="Text 6"/>
          <p:cNvSpPr/>
          <p:nvPr/>
        </p:nvSpPr>
        <p:spPr>
          <a:xfrm>
            <a:off x="4343400" y="1965960"/>
            <a:ext cx="3383280" cy="914400"/>
          </a:xfrm>
          <a:prstGeom prst="rect">
            <a:avLst/>
          </a:prstGeom>
          <a:noFill/>
          <a:ln/>
        </p:spPr>
        <p:txBody>
          <a:bodyPr wrap="square" rtlCol="0" anchor="ctr"/>
          <a:lstStyle/>
          <a:p>
            <a:pPr marL="0" indent="0" algn="ctr">
              <a:buNone/>
            </a:pPr>
            <a:r>
              <a:rPr lang="en-US" sz="5400" b="1" dirty="0">
                <a:solidFill>
                  <a:srgbClr val="0D4F5F"/>
                </a:solidFill>
                <a:latin typeface="Arial" pitchFamily="34" charset="0"/>
                <a:ea typeface="Arial" pitchFamily="34" charset="-122"/>
                <a:cs typeface="Arial" pitchFamily="34" charset="-120"/>
              </a:rPr>
              <a:t>91%</a:t>
            </a:r>
            <a:endParaRPr lang="en-US" sz="5400" dirty="0"/>
          </a:p>
        </p:txBody>
      </p:sp>
      <p:sp>
        <p:nvSpPr>
          <p:cNvPr id="9" name="Text 7"/>
          <p:cNvSpPr/>
          <p:nvPr/>
        </p:nvSpPr>
        <p:spPr>
          <a:xfrm>
            <a:off x="4526280" y="2880360"/>
            <a:ext cx="3017520" cy="640080"/>
          </a:xfrm>
          <a:prstGeom prst="rect">
            <a:avLst/>
          </a:prstGeom>
          <a:noFill/>
          <a:ln/>
        </p:spPr>
        <p:txBody>
          <a:bodyPr wrap="square" rtlCol="0" anchor="ctr"/>
          <a:lstStyle/>
          <a:p>
            <a:pPr marL="0" indent="0" algn="ctr">
              <a:lnSpc>
                <a:spcPct val="100000"/>
              </a:lnSpc>
              <a:buNone/>
            </a:pPr>
            <a:r>
              <a:rPr lang="en-US" sz="1400" dirty="0">
                <a:solidFill>
                  <a:srgbClr val="64748B"/>
                </a:solidFill>
                <a:latin typeface="Arial" pitchFamily="34" charset="0"/>
                <a:ea typeface="Arial" pitchFamily="34" charset="-122"/>
                <a:cs typeface="Arial" pitchFamily="34" charset="-120"/>
              </a:rPr>
              <a:t>credit AI for</a:t>
            </a:r>
            <a:endParaRPr lang="en-US" sz="1400" dirty="0"/>
          </a:p>
          <a:p>
            <a:pPr marL="0" indent="0" algn="ctr">
              <a:lnSpc>
                <a:spcPct val="100000"/>
              </a:lnSpc>
              <a:buNone/>
            </a:pPr>
            <a:r>
              <a:rPr lang="en-US" sz="1400" dirty="0">
                <a:solidFill>
                  <a:srgbClr val="64748B"/>
                </a:solidFill>
                <a:latin typeface="Arial" pitchFamily="34" charset="0"/>
                <a:ea typeface="Arial" pitchFamily="34" charset="-122"/>
                <a:cs typeface="Arial" pitchFamily="34" charset="-120"/>
              </a:rPr>
              <a:t>business growth</a:t>
            </a:r>
            <a:endParaRPr lang="en-US" sz="1400" dirty="0"/>
          </a:p>
        </p:txBody>
      </p:sp>
      <p:sp>
        <p:nvSpPr>
          <p:cNvPr id="10" name="Shape 8"/>
          <p:cNvSpPr/>
          <p:nvPr/>
        </p:nvSpPr>
        <p:spPr>
          <a:xfrm>
            <a:off x="8046720" y="1783080"/>
            <a:ext cx="3383280" cy="1828800"/>
          </a:xfrm>
          <a:prstGeom prst="roundRect">
            <a:avLst>
              <a:gd name="adj" fmla="val 6000"/>
            </a:avLst>
          </a:prstGeom>
          <a:solidFill>
            <a:srgbClr val="0D4F5F"/>
          </a:solidFill>
          <a:ln/>
          <a:effectLst>
            <a:outerShdw blurRad="88900" dist="38100" dir="2700000" algn="bl" rotWithShape="0">
              <a:srgbClr val="000000">
                <a:alpha val="13000"/>
              </a:srgbClr>
            </a:outerShdw>
          </a:effectLst>
        </p:spPr>
        <p:txBody>
          <a:bodyPr/>
          <a:lstStyle/>
          <a:p>
            <a:endParaRPr lang="en-US"/>
          </a:p>
        </p:txBody>
      </p:sp>
      <p:sp>
        <p:nvSpPr>
          <p:cNvPr id="11" name="Text 9"/>
          <p:cNvSpPr/>
          <p:nvPr/>
        </p:nvSpPr>
        <p:spPr>
          <a:xfrm>
            <a:off x="8046720" y="1965960"/>
            <a:ext cx="3383280" cy="914400"/>
          </a:xfrm>
          <a:prstGeom prst="rect">
            <a:avLst/>
          </a:prstGeom>
          <a:noFill/>
          <a:ln/>
        </p:spPr>
        <p:txBody>
          <a:bodyPr wrap="square" rtlCol="0" anchor="ctr"/>
          <a:lstStyle/>
          <a:p>
            <a:pPr marL="0" indent="0" algn="ctr">
              <a:buNone/>
            </a:pPr>
            <a:r>
              <a:rPr lang="en-US" sz="5400" b="1" dirty="0">
                <a:solidFill>
                  <a:srgbClr val="FFFFFF"/>
                </a:solidFill>
                <a:latin typeface="Arial" pitchFamily="34" charset="0"/>
                <a:ea typeface="Arial" pitchFamily="34" charset="-122"/>
                <a:cs typeface="Arial" pitchFamily="34" charset="-120"/>
              </a:rPr>
              <a:t>$20</a:t>
            </a:r>
            <a:endParaRPr lang="en-US" sz="5400" dirty="0"/>
          </a:p>
        </p:txBody>
      </p:sp>
      <p:sp>
        <p:nvSpPr>
          <p:cNvPr id="12" name="Text 10"/>
          <p:cNvSpPr/>
          <p:nvPr/>
        </p:nvSpPr>
        <p:spPr>
          <a:xfrm>
            <a:off x="8229600" y="2880360"/>
            <a:ext cx="3017520" cy="640080"/>
          </a:xfrm>
          <a:prstGeom prst="rect">
            <a:avLst/>
          </a:prstGeom>
          <a:noFill/>
          <a:ln/>
        </p:spPr>
        <p:txBody>
          <a:bodyPr wrap="square" rtlCol="0" anchor="ctr"/>
          <a:lstStyle/>
          <a:p>
            <a:pPr marL="0" indent="0" algn="ctr">
              <a:lnSpc>
                <a:spcPct val="100000"/>
              </a:lnSpc>
              <a:buNone/>
            </a:pPr>
            <a:r>
              <a:rPr lang="en-US" sz="1400" dirty="0">
                <a:solidFill>
                  <a:srgbClr val="CBE7EF"/>
                </a:solidFill>
                <a:latin typeface="Arial" pitchFamily="34" charset="0"/>
                <a:ea typeface="Arial" pitchFamily="34" charset="-122"/>
                <a:cs typeface="Arial" pitchFamily="34" charset="-120"/>
              </a:rPr>
              <a:t>per month for</a:t>
            </a:r>
            <a:endParaRPr lang="en-US" sz="1400" dirty="0"/>
          </a:p>
          <a:p>
            <a:pPr marL="0" indent="0" algn="ctr">
              <a:lnSpc>
                <a:spcPct val="100000"/>
              </a:lnSpc>
              <a:buNone/>
            </a:pPr>
            <a:r>
              <a:rPr lang="en-US" sz="1400" dirty="0">
                <a:solidFill>
                  <a:srgbClr val="CBE7EF"/>
                </a:solidFill>
                <a:latin typeface="Arial" pitchFamily="34" charset="0"/>
                <a:ea typeface="Arial" pitchFamily="34" charset="-122"/>
                <a:cs typeface="Arial" pitchFamily="34" charset="-120"/>
              </a:rPr>
              <a:t>pro-level access</a:t>
            </a:r>
            <a:endParaRPr lang="en-US" sz="1400" dirty="0"/>
          </a:p>
        </p:txBody>
      </p:sp>
      <p:sp>
        <p:nvSpPr>
          <p:cNvPr id="13" name="Text 11"/>
          <p:cNvSpPr/>
          <p:nvPr/>
        </p:nvSpPr>
        <p:spPr>
          <a:xfrm>
            <a:off x="640080" y="3886200"/>
            <a:ext cx="10972800" cy="365760"/>
          </a:xfrm>
          <a:prstGeom prst="rect">
            <a:avLst/>
          </a:prstGeom>
          <a:noFill/>
          <a:ln/>
        </p:spPr>
        <p:txBody>
          <a:bodyPr wrap="square" rtlCol="0" anchor="ctr"/>
          <a:lstStyle/>
          <a:p>
            <a:pPr marL="0" indent="0">
              <a:buNone/>
            </a:pPr>
            <a:r>
              <a:rPr lang="en-US" sz="1600" b="1" dirty="0">
                <a:solidFill>
                  <a:srgbClr val="0F172A"/>
                </a:solidFill>
                <a:latin typeface="Arial" pitchFamily="34" charset="0"/>
                <a:ea typeface="Arial" pitchFamily="34" charset="-122"/>
                <a:cs typeface="Arial" pitchFamily="34" charset="-120"/>
              </a:rPr>
              <a:t>Quick tool cheat-sheet for investors:</a:t>
            </a:r>
            <a:endParaRPr lang="en-US" sz="1600" dirty="0"/>
          </a:p>
        </p:txBody>
      </p:sp>
      <p:sp>
        <p:nvSpPr>
          <p:cNvPr id="14" name="Text 12"/>
          <p:cNvSpPr/>
          <p:nvPr/>
        </p:nvSpPr>
        <p:spPr>
          <a:xfrm>
            <a:off x="822960" y="4343400"/>
            <a:ext cx="1828800" cy="457200"/>
          </a:xfrm>
          <a:prstGeom prst="rect">
            <a:avLst/>
          </a:prstGeom>
          <a:noFill/>
          <a:ln/>
        </p:spPr>
        <p:txBody>
          <a:bodyPr wrap="square" rtlCol="0" anchor="ctr"/>
          <a:lstStyle/>
          <a:p>
            <a:pPr marL="0" indent="0">
              <a:buNone/>
            </a:pPr>
            <a:r>
              <a:rPr lang="en-US" sz="1500" b="1" dirty="0">
                <a:solidFill>
                  <a:srgbClr val="0891B2"/>
                </a:solidFill>
                <a:latin typeface="Arial" pitchFamily="34" charset="0"/>
                <a:ea typeface="Arial" pitchFamily="34" charset="-122"/>
                <a:cs typeface="Arial" pitchFamily="34" charset="-120"/>
              </a:rPr>
              <a:t>ChatGPT</a:t>
            </a:r>
            <a:endParaRPr lang="en-US" sz="1500" dirty="0"/>
          </a:p>
        </p:txBody>
      </p:sp>
      <p:sp>
        <p:nvSpPr>
          <p:cNvPr id="15" name="Text 13"/>
          <p:cNvSpPr/>
          <p:nvPr/>
        </p:nvSpPr>
        <p:spPr>
          <a:xfrm>
            <a:off x="2743200" y="4343400"/>
            <a:ext cx="8686800" cy="457200"/>
          </a:xfrm>
          <a:prstGeom prst="rect">
            <a:avLst/>
          </a:prstGeom>
          <a:noFill/>
          <a:ln/>
        </p:spPr>
        <p:txBody>
          <a:bodyPr wrap="square" rtlCol="0" anchor="ctr"/>
          <a:lstStyle/>
          <a:p>
            <a:pPr marL="0" indent="0">
              <a:buNone/>
            </a:pPr>
            <a:r>
              <a:rPr lang="en-US" sz="1400" dirty="0">
                <a:solidFill>
                  <a:srgbClr val="0F172A"/>
                </a:solidFill>
                <a:latin typeface="Arial" pitchFamily="34" charset="0"/>
                <a:ea typeface="Arial" pitchFamily="34" charset="-122"/>
                <a:cs typeface="Arial" pitchFamily="34" charset="-120"/>
              </a:rPr>
              <a:t>Images, charts, voice, and the widest set of plug-ins for everyday tasks.</a:t>
            </a:r>
            <a:endParaRPr lang="en-US" sz="1400" dirty="0"/>
          </a:p>
        </p:txBody>
      </p:sp>
      <p:sp>
        <p:nvSpPr>
          <p:cNvPr id="16" name="Text 14"/>
          <p:cNvSpPr/>
          <p:nvPr/>
        </p:nvSpPr>
        <p:spPr>
          <a:xfrm>
            <a:off x="822960" y="4855464"/>
            <a:ext cx="1828800" cy="457200"/>
          </a:xfrm>
          <a:prstGeom prst="rect">
            <a:avLst/>
          </a:prstGeom>
          <a:noFill/>
          <a:ln/>
        </p:spPr>
        <p:txBody>
          <a:bodyPr wrap="square" rtlCol="0" anchor="ctr"/>
          <a:lstStyle/>
          <a:p>
            <a:pPr marL="0" indent="0">
              <a:buNone/>
            </a:pPr>
            <a:r>
              <a:rPr lang="en-US" sz="1500" b="1" dirty="0">
                <a:solidFill>
                  <a:srgbClr val="0891B2"/>
                </a:solidFill>
                <a:latin typeface="Arial" pitchFamily="34" charset="0"/>
                <a:ea typeface="Arial" pitchFamily="34" charset="-122"/>
                <a:cs typeface="Arial" pitchFamily="34" charset="-120"/>
              </a:rPr>
              <a:t>Claude</a:t>
            </a:r>
            <a:endParaRPr lang="en-US" sz="1500" dirty="0"/>
          </a:p>
        </p:txBody>
      </p:sp>
      <p:sp>
        <p:nvSpPr>
          <p:cNvPr id="17" name="Text 15"/>
          <p:cNvSpPr/>
          <p:nvPr/>
        </p:nvSpPr>
        <p:spPr>
          <a:xfrm>
            <a:off x="2743200" y="4855464"/>
            <a:ext cx="8686800" cy="457200"/>
          </a:xfrm>
          <a:prstGeom prst="rect">
            <a:avLst/>
          </a:prstGeom>
          <a:noFill/>
          <a:ln/>
        </p:spPr>
        <p:txBody>
          <a:bodyPr wrap="square" rtlCol="0" anchor="ctr"/>
          <a:lstStyle/>
          <a:p>
            <a:pPr marL="0" indent="0">
              <a:buNone/>
            </a:pPr>
            <a:r>
              <a:rPr lang="en-US" sz="1400" dirty="0">
                <a:solidFill>
                  <a:srgbClr val="0F172A"/>
                </a:solidFill>
                <a:latin typeface="Arial" pitchFamily="34" charset="0"/>
                <a:ea typeface="Arial" pitchFamily="34" charset="-122"/>
                <a:cs typeface="Arial" pitchFamily="34" charset="-120"/>
              </a:rPr>
              <a:t>Long documents, contracts, and number-heavy deal analysis. Strong writer.</a:t>
            </a:r>
            <a:endParaRPr lang="en-US" sz="1400" dirty="0"/>
          </a:p>
        </p:txBody>
      </p:sp>
      <p:sp>
        <p:nvSpPr>
          <p:cNvPr id="18" name="Text 16"/>
          <p:cNvSpPr/>
          <p:nvPr/>
        </p:nvSpPr>
        <p:spPr>
          <a:xfrm>
            <a:off x="822960" y="5367528"/>
            <a:ext cx="1828800" cy="457200"/>
          </a:xfrm>
          <a:prstGeom prst="rect">
            <a:avLst/>
          </a:prstGeom>
          <a:noFill/>
          <a:ln/>
        </p:spPr>
        <p:txBody>
          <a:bodyPr wrap="square" rtlCol="0" anchor="ctr"/>
          <a:lstStyle/>
          <a:p>
            <a:pPr marL="0" indent="0">
              <a:buNone/>
            </a:pPr>
            <a:r>
              <a:rPr lang="en-US" sz="1500" b="1" dirty="0">
                <a:solidFill>
                  <a:srgbClr val="0891B2"/>
                </a:solidFill>
                <a:latin typeface="Arial" pitchFamily="34" charset="0"/>
                <a:ea typeface="Arial" pitchFamily="34" charset="-122"/>
                <a:cs typeface="Arial" pitchFamily="34" charset="-120"/>
              </a:rPr>
              <a:t>Gemini</a:t>
            </a:r>
            <a:endParaRPr lang="en-US" sz="1500" dirty="0"/>
          </a:p>
        </p:txBody>
      </p:sp>
      <p:sp>
        <p:nvSpPr>
          <p:cNvPr id="19" name="Text 17"/>
          <p:cNvSpPr/>
          <p:nvPr/>
        </p:nvSpPr>
        <p:spPr>
          <a:xfrm>
            <a:off x="2743200" y="5367528"/>
            <a:ext cx="8686800" cy="457200"/>
          </a:xfrm>
          <a:prstGeom prst="rect">
            <a:avLst/>
          </a:prstGeom>
          <a:noFill/>
          <a:ln/>
        </p:spPr>
        <p:txBody>
          <a:bodyPr wrap="square" rtlCol="0" anchor="ctr"/>
          <a:lstStyle/>
          <a:p>
            <a:pPr marL="0" indent="0">
              <a:buNone/>
            </a:pPr>
            <a:r>
              <a:rPr lang="en-US" sz="1400" dirty="0">
                <a:solidFill>
                  <a:srgbClr val="0F172A"/>
                </a:solidFill>
                <a:latin typeface="Arial" pitchFamily="34" charset="0"/>
                <a:ea typeface="Arial" pitchFamily="34" charset="-122"/>
                <a:cs typeface="Arial" pitchFamily="34" charset="-120"/>
              </a:rPr>
              <a:t>Lives inside Gmail, Docs, Sheets - great if you run your business on Google.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What AI Can — and Can't — Do</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Know the line. It saves you from expensive mistakes.</a:t>
            </a:r>
            <a:endParaRPr lang="en-US" sz="1500" dirty="0"/>
          </a:p>
        </p:txBody>
      </p:sp>
      <p:sp>
        <p:nvSpPr>
          <p:cNvPr id="4" name="Shape 2"/>
          <p:cNvSpPr/>
          <p:nvPr/>
        </p:nvSpPr>
        <p:spPr>
          <a:xfrm>
            <a:off x="640080" y="1783080"/>
            <a:ext cx="5394960" cy="4160520"/>
          </a:xfrm>
          <a:prstGeom prst="roundRect">
            <a:avLst>
              <a:gd name="adj" fmla="val 2637"/>
            </a:avLst>
          </a:prstGeom>
          <a:solidFill>
            <a:srgbClr val="F0FDF4"/>
          </a:solidFill>
          <a:ln/>
          <a:effectLst>
            <a:outerShdw blurRad="88900" dist="38100" dir="2700000" algn="bl" rotWithShape="0">
              <a:srgbClr val="000000">
                <a:alpha val="13000"/>
              </a:srgbClr>
            </a:outerShdw>
          </a:effectLst>
        </p:spPr>
        <p:txBody>
          <a:bodyPr/>
          <a:lstStyle/>
          <a:p>
            <a:endParaRPr lang="en-US"/>
          </a:p>
        </p:txBody>
      </p:sp>
      <p:pic>
        <p:nvPicPr>
          <p:cNvPr id="5" name="Image 0" descr="preencoded.png"/>
          <p:cNvPicPr>
            <a:picLocks noChangeAspect="1"/>
          </p:cNvPicPr>
          <p:nvPr/>
        </p:nvPicPr>
        <p:blipFill>
          <a:blip r:embed="rId3"/>
          <a:stretch>
            <a:fillRect/>
          </a:stretch>
        </p:blipFill>
        <p:spPr>
          <a:xfrm>
            <a:off x="914400" y="2011680"/>
            <a:ext cx="457200" cy="457200"/>
          </a:xfrm>
          <a:prstGeom prst="rect">
            <a:avLst/>
          </a:prstGeom>
        </p:spPr>
      </p:pic>
      <p:sp>
        <p:nvSpPr>
          <p:cNvPr id="6" name="Text 3"/>
          <p:cNvSpPr/>
          <p:nvPr/>
        </p:nvSpPr>
        <p:spPr>
          <a:xfrm>
            <a:off x="1508760" y="2011680"/>
            <a:ext cx="4114800" cy="457200"/>
          </a:xfrm>
          <a:prstGeom prst="rect">
            <a:avLst/>
          </a:prstGeom>
          <a:noFill/>
          <a:ln/>
        </p:spPr>
        <p:txBody>
          <a:bodyPr wrap="square" rtlCol="0" anchor="ctr"/>
          <a:lstStyle/>
          <a:p>
            <a:pPr marL="0" indent="0">
              <a:buNone/>
            </a:pPr>
            <a:r>
              <a:rPr lang="en-US" sz="2000" b="1" dirty="0">
                <a:solidFill>
                  <a:srgbClr val="15803D"/>
                </a:solidFill>
                <a:latin typeface="Arial" pitchFamily="34" charset="0"/>
                <a:ea typeface="Arial" pitchFamily="34" charset="-122"/>
                <a:cs typeface="Arial" pitchFamily="34" charset="-120"/>
              </a:rPr>
              <a:t>CAN DO</a:t>
            </a:r>
            <a:endParaRPr lang="en-US" sz="2000" dirty="0"/>
          </a:p>
        </p:txBody>
      </p:sp>
      <p:sp>
        <p:nvSpPr>
          <p:cNvPr id="7" name="Text 4"/>
          <p:cNvSpPr/>
          <p:nvPr/>
        </p:nvSpPr>
        <p:spPr>
          <a:xfrm>
            <a:off x="960120" y="2697480"/>
            <a:ext cx="4846320" cy="3108960"/>
          </a:xfrm>
          <a:prstGeom prst="rect">
            <a:avLst/>
          </a:prstGeom>
          <a:noFill/>
          <a:ln/>
        </p:spPr>
        <p:txBody>
          <a:bodyPr wrap="square" rtlCol="0" anchor="t"/>
          <a:lstStyle/>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Draft offers, LOIs, and seller letters in seconds</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Summarize a 40-page inspection or lease fast</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Run quick deal math and scenario comparisons</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Write &amp; rewrite listing / marketing copy</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Research neighborhoods, trends, and rent ranges</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Build spreadsheets, scripts, and checklists</a:t>
            </a:r>
            <a:endParaRPr lang="en-US" sz="1500" dirty="0"/>
          </a:p>
        </p:txBody>
      </p:sp>
      <p:sp>
        <p:nvSpPr>
          <p:cNvPr id="8" name="Shape 5"/>
          <p:cNvSpPr/>
          <p:nvPr/>
        </p:nvSpPr>
        <p:spPr>
          <a:xfrm>
            <a:off x="6217920" y="1783080"/>
            <a:ext cx="5303520" cy="4160520"/>
          </a:xfrm>
          <a:prstGeom prst="roundRect">
            <a:avLst>
              <a:gd name="adj" fmla="val 2637"/>
            </a:avLst>
          </a:prstGeom>
          <a:solidFill>
            <a:srgbClr val="FEF2F2"/>
          </a:solidFill>
          <a:ln/>
          <a:effectLst>
            <a:outerShdw blurRad="88900" dist="38100" dir="2700000" algn="bl" rotWithShape="0">
              <a:srgbClr val="000000">
                <a:alpha val="13000"/>
              </a:srgbClr>
            </a:outerShdw>
          </a:effectLst>
        </p:spPr>
        <p:txBody>
          <a:bodyPr/>
          <a:lstStyle/>
          <a:p>
            <a:endParaRPr lang="en-US"/>
          </a:p>
        </p:txBody>
      </p:sp>
      <p:pic>
        <p:nvPicPr>
          <p:cNvPr id="9" name="Image 1" descr="preencoded.png"/>
          <p:cNvPicPr>
            <a:picLocks noChangeAspect="1"/>
          </p:cNvPicPr>
          <p:nvPr/>
        </p:nvPicPr>
        <p:blipFill>
          <a:blip r:embed="rId4"/>
          <a:stretch>
            <a:fillRect/>
          </a:stretch>
        </p:blipFill>
        <p:spPr>
          <a:xfrm>
            <a:off x="6492240" y="2011680"/>
            <a:ext cx="457200" cy="457200"/>
          </a:xfrm>
          <a:prstGeom prst="rect">
            <a:avLst/>
          </a:prstGeom>
        </p:spPr>
      </p:pic>
      <p:sp>
        <p:nvSpPr>
          <p:cNvPr id="10" name="Text 6"/>
          <p:cNvSpPr/>
          <p:nvPr/>
        </p:nvSpPr>
        <p:spPr>
          <a:xfrm>
            <a:off x="7086600" y="2011680"/>
            <a:ext cx="4206240" cy="457200"/>
          </a:xfrm>
          <a:prstGeom prst="rect">
            <a:avLst/>
          </a:prstGeom>
          <a:noFill/>
          <a:ln/>
        </p:spPr>
        <p:txBody>
          <a:bodyPr wrap="square" rtlCol="0" anchor="ctr"/>
          <a:lstStyle/>
          <a:p>
            <a:pPr marL="0" indent="0">
              <a:buNone/>
            </a:pPr>
            <a:r>
              <a:rPr lang="en-US" sz="2000" b="1" dirty="0">
                <a:solidFill>
                  <a:srgbClr val="B91C1C"/>
                </a:solidFill>
                <a:latin typeface="Arial" pitchFamily="34" charset="0"/>
                <a:ea typeface="Arial" pitchFamily="34" charset="-122"/>
                <a:cs typeface="Arial" pitchFamily="34" charset="-120"/>
              </a:rPr>
              <a:t>CAN'T DO (be careful)</a:t>
            </a:r>
            <a:endParaRPr lang="en-US" sz="2000" dirty="0"/>
          </a:p>
        </p:txBody>
      </p:sp>
      <p:sp>
        <p:nvSpPr>
          <p:cNvPr id="11" name="Text 7"/>
          <p:cNvSpPr/>
          <p:nvPr/>
        </p:nvSpPr>
        <p:spPr>
          <a:xfrm>
            <a:off x="6537960" y="2697480"/>
            <a:ext cx="4754880" cy="3108960"/>
          </a:xfrm>
          <a:prstGeom prst="rect">
            <a:avLst/>
          </a:prstGeom>
          <a:noFill/>
          <a:ln/>
        </p:spPr>
        <p:txBody>
          <a:bodyPr wrap="square" rtlCol="0" anchor="t"/>
          <a:lstStyle/>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Guarantee accuracy — it can confidently make things up</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Know today's exact comps or rates without current data</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Replace a real CMA, appraisal, or inspection</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Give you legal or tax advice you can rely on</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Know YOUR buy box or market unless you tell it</a:t>
            </a:r>
            <a:endParaRPr lang="en-US" sz="1500" dirty="0"/>
          </a:p>
          <a:p>
            <a:pPr marL="342900" indent="-342900" algn="l">
              <a:spcAft>
                <a:spcPts val="800"/>
              </a:spcAft>
              <a:buSzPct val="100000"/>
              <a:buChar char="✗"/>
            </a:pPr>
            <a:r>
              <a:rPr lang="en-US" sz="1500" dirty="0">
                <a:solidFill>
                  <a:srgbClr val="0F172A"/>
                </a:solidFill>
                <a:latin typeface="Arial" pitchFamily="34" charset="0"/>
                <a:ea typeface="Arial" pitchFamily="34" charset="-122"/>
                <a:cs typeface="Arial" pitchFamily="34" charset="-120"/>
              </a:rPr>
              <a:t>Sign, send, or close anything for you</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D4F5F"/>
        </a:solidFill>
        <a:effectLst/>
      </p:bgPr>
    </p:bg>
    <p:spTree>
      <p:nvGrpSpPr>
        <p:cNvPr id="1" name=""/>
        <p:cNvGrpSpPr/>
        <p:nvPr/>
      </p:nvGrpSpPr>
      <p:grpSpPr>
        <a:xfrm>
          <a:off x="0" y="0"/>
          <a:ext cx="0" cy="0"/>
          <a:chOff x="0" y="0"/>
          <a:chExt cx="0" cy="0"/>
        </a:xfrm>
      </p:grpSpPr>
      <p:sp>
        <p:nvSpPr>
          <p:cNvPr id="2" name="Text 0"/>
          <p:cNvSpPr/>
          <p:nvPr/>
        </p:nvSpPr>
        <p:spPr>
          <a:xfrm>
            <a:off x="822960" y="2286000"/>
            <a:ext cx="10515600" cy="457200"/>
          </a:xfrm>
          <a:prstGeom prst="rect">
            <a:avLst/>
          </a:prstGeom>
          <a:noFill/>
          <a:ln/>
        </p:spPr>
        <p:txBody>
          <a:bodyPr wrap="square" rtlCol="0" anchor="ctr"/>
          <a:lstStyle/>
          <a:p>
            <a:pPr marL="0" indent="0" algn="l">
              <a:buNone/>
            </a:pPr>
            <a:r>
              <a:rPr lang="en-US" sz="1800" b="1" kern="0" spc="300" dirty="0">
                <a:solidFill>
                  <a:srgbClr val="0891B2"/>
                </a:solidFill>
                <a:latin typeface="Arial" pitchFamily="34" charset="0"/>
                <a:ea typeface="Arial" pitchFamily="34" charset="-122"/>
                <a:cs typeface="Arial" pitchFamily="34" charset="-120"/>
              </a:rPr>
              <a:t>PART 2</a:t>
            </a:r>
            <a:endParaRPr lang="en-US" sz="1800" dirty="0"/>
          </a:p>
        </p:txBody>
      </p:sp>
      <p:sp>
        <p:nvSpPr>
          <p:cNvPr id="3" name="Text 1"/>
          <p:cNvSpPr/>
          <p:nvPr/>
        </p:nvSpPr>
        <p:spPr>
          <a:xfrm>
            <a:off x="822960" y="2743200"/>
            <a:ext cx="10515600" cy="1280160"/>
          </a:xfrm>
          <a:prstGeom prst="rect">
            <a:avLst/>
          </a:prstGeom>
          <a:noFill/>
          <a:ln/>
        </p:spPr>
        <p:txBody>
          <a:bodyPr wrap="square" rtlCol="0" anchor="ctr"/>
          <a:lstStyle/>
          <a:p>
            <a:pPr marL="0" indent="0" algn="l">
              <a:buNone/>
            </a:pPr>
            <a:r>
              <a:rPr lang="en-US" sz="4400" b="1" dirty="0">
                <a:solidFill>
                  <a:srgbClr val="FFFFFF"/>
                </a:solidFill>
                <a:latin typeface="Arial" pitchFamily="34" charset="0"/>
                <a:ea typeface="Arial" pitchFamily="34" charset="-122"/>
                <a:cs typeface="Arial" pitchFamily="34" charset="-120"/>
              </a:rPr>
              <a:t>Prompting That Actually Works</a:t>
            </a:r>
            <a:endParaRPr lang="en-US" sz="4400" dirty="0"/>
          </a:p>
        </p:txBody>
      </p:sp>
      <p:sp>
        <p:nvSpPr>
          <p:cNvPr id="4" name="Text 2"/>
          <p:cNvSpPr/>
          <p:nvPr/>
        </p:nvSpPr>
        <p:spPr>
          <a:xfrm>
            <a:off x="822960" y="4114800"/>
            <a:ext cx="9601200" cy="914400"/>
          </a:xfrm>
          <a:prstGeom prst="rect">
            <a:avLst/>
          </a:prstGeom>
          <a:noFill/>
          <a:ln/>
        </p:spPr>
        <p:txBody>
          <a:bodyPr wrap="square" rtlCol="0" anchor="ctr"/>
          <a:lstStyle/>
          <a:p>
            <a:pPr marL="0" indent="0" algn="l">
              <a:lnSpc>
                <a:spcPct val="110000"/>
              </a:lnSpc>
              <a:buNone/>
            </a:pPr>
            <a:r>
              <a:rPr lang="en-US" sz="1800" i="1" dirty="0">
                <a:solidFill>
                  <a:srgbClr val="CBE7EF"/>
                </a:solidFill>
                <a:latin typeface="Arial" pitchFamily="34" charset="0"/>
                <a:ea typeface="Arial" pitchFamily="34" charset="-122"/>
                <a:cs typeface="Arial" pitchFamily="34" charset="-120"/>
              </a:rPr>
              <a:t>The difference between "AI is useless" and "AI saved me 10 hours this week" is almost always how you ask.</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The Secret to Great Results</a:t>
            </a:r>
            <a:endParaRPr lang="en-US" sz="3200" dirty="0"/>
          </a:p>
        </p:txBody>
      </p:sp>
      <p:sp>
        <p:nvSpPr>
          <p:cNvPr id="3" name="Shape 1"/>
          <p:cNvSpPr/>
          <p:nvPr/>
        </p:nvSpPr>
        <p:spPr>
          <a:xfrm>
            <a:off x="640080" y="1737360"/>
            <a:ext cx="10972800" cy="1371600"/>
          </a:xfrm>
          <a:prstGeom prst="roundRect">
            <a:avLst>
              <a:gd name="adj" fmla="val 8000"/>
            </a:avLst>
          </a:prstGeom>
          <a:solidFill>
            <a:srgbClr val="0D4F5F"/>
          </a:solidFill>
          <a:ln/>
          <a:effectLst>
            <a:outerShdw blurRad="88900" dist="38100" dir="2700000" algn="bl" rotWithShape="0">
              <a:srgbClr val="000000">
                <a:alpha val="13000"/>
              </a:srgbClr>
            </a:outerShdw>
          </a:effectLst>
        </p:spPr>
        <p:txBody>
          <a:bodyPr/>
          <a:lstStyle/>
          <a:p>
            <a:endParaRPr lang="en-US"/>
          </a:p>
        </p:txBody>
      </p:sp>
      <p:sp>
        <p:nvSpPr>
          <p:cNvPr id="4" name="Text 2"/>
          <p:cNvSpPr/>
          <p:nvPr/>
        </p:nvSpPr>
        <p:spPr>
          <a:xfrm>
            <a:off x="1005840" y="1737360"/>
            <a:ext cx="10241280" cy="1371600"/>
          </a:xfrm>
          <a:prstGeom prst="rect">
            <a:avLst/>
          </a:prstGeom>
          <a:noFill/>
          <a:ln/>
        </p:spPr>
        <p:txBody>
          <a:bodyPr wrap="square" rtlCol="0" anchor="ctr"/>
          <a:lstStyle/>
          <a:p>
            <a:pPr marL="0" indent="0" algn="l">
              <a:buNone/>
            </a:pPr>
            <a:r>
              <a:rPr lang="en-US" sz="2400" b="1" i="1" dirty="0">
                <a:solidFill>
                  <a:srgbClr val="FFFFFF"/>
                </a:solidFill>
                <a:latin typeface="Arial" pitchFamily="34" charset="0"/>
                <a:ea typeface="Arial" pitchFamily="34" charset="-122"/>
                <a:cs typeface="Arial" pitchFamily="34" charset="-120"/>
              </a:rPr>
              <a:t>"The quality of your output is tied directly to the quality of your input."</a:t>
            </a:r>
            <a:endParaRPr lang="en-US" sz="2400" dirty="0"/>
          </a:p>
        </p:txBody>
      </p:sp>
      <p:pic>
        <p:nvPicPr>
          <p:cNvPr id="5" name="Image 0" descr="preencoded.png"/>
          <p:cNvPicPr>
            <a:picLocks noChangeAspect="1"/>
          </p:cNvPicPr>
          <p:nvPr/>
        </p:nvPicPr>
        <p:blipFill>
          <a:blip r:embed="rId3"/>
          <a:stretch>
            <a:fillRect/>
          </a:stretch>
        </p:blipFill>
        <p:spPr>
          <a:xfrm>
            <a:off x="822960" y="3611880"/>
            <a:ext cx="640080" cy="640080"/>
          </a:xfrm>
          <a:prstGeom prst="rect">
            <a:avLst/>
          </a:prstGeom>
        </p:spPr>
      </p:pic>
      <p:sp>
        <p:nvSpPr>
          <p:cNvPr id="6" name="Text 3"/>
          <p:cNvSpPr/>
          <p:nvPr/>
        </p:nvSpPr>
        <p:spPr>
          <a:xfrm>
            <a:off x="1600200" y="3611880"/>
            <a:ext cx="7315200" cy="640080"/>
          </a:xfrm>
          <a:prstGeom prst="rect">
            <a:avLst/>
          </a:prstGeom>
          <a:noFill/>
          <a:ln/>
        </p:spPr>
        <p:txBody>
          <a:bodyPr wrap="square" rtlCol="0" anchor="ctr"/>
          <a:lstStyle/>
          <a:p>
            <a:pPr marL="0" indent="0">
              <a:buNone/>
            </a:pPr>
            <a:r>
              <a:rPr lang="en-US" sz="2000" b="1" dirty="0">
                <a:solidFill>
                  <a:srgbClr val="0D4F5F"/>
                </a:solidFill>
                <a:latin typeface="Arial" pitchFamily="34" charset="0"/>
                <a:ea typeface="Arial" pitchFamily="34" charset="-122"/>
                <a:cs typeface="Arial" pitchFamily="34" charset="-120"/>
              </a:rPr>
              <a:t>The new-partner test</a:t>
            </a:r>
            <a:endParaRPr lang="en-US" sz="2000" dirty="0"/>
          </a:p>
        </p:txBody>
      </p:sp>
      <p:sp>
        <p:nvSpPr>
          <p:cNvPr id="7" name="Text 4"/>
          <p:cNvSpPr/>
          <p:nvPr/>
        </p:nvSpPr>
        <p:spPr>
          <a:xfrm>
            <a:off x="868680" y="4343400"/>
            <a:ext cx="10515600" cy="1828800"/>
          </a:xfrm>
          <a:prstGeom prst="rect">
            <a:avLst/>
          </a:prstGeom>
          <a:noFill/>
          <a:ln/>
        </p:spPr>
        <p:txBody>
          <a:bodyPr wrap="square" rtlCol="0" anchor="t"/>
          <a:lstStyle/>
          <a:p>
            <a:pPr marL="0" indent="0" algn="l">
              <a:lnSpc>
                <a:spcPct val="120000"/>
              </a:lnSpc>
              <a:buNone/>
            </a:pPr>
            <a:r>
              <a:rPr lang="en-US" sz="1700" dirty="0">
                <a:solidFill>
                  <a:srgbClr val="0F172A"/>
                </a:solidFill>
                <a:latin typeface="Arial" pitchFamily="34" charset="0"/>
                <a:ea typeface="Arial" pitchFamily="34" charset="-122"/>
                <a:cs typeface="Arial" pitchFamily="34" charset="-120"/>
              </a:rPr>
              <a:t>Imagine handing a brand-new partner a sticky note that says </a:t>
            </a:r>
            <a:r>
              <a:rPr lang="en-US" sz="1700" b="1" i="1" dirty="0">
                <a:solidFill>
                  <a:srgbClr val="B91C1C"/>
                </a:solidFill>
                <a:latin typeface="Arial" pitchFamily="34" charset="0"/>
                <a:ea typeface="Arial" pitchFamily="34" charset="-122"/>
                <a:cs typeface="Arial" pitchFamily="34" charset="-120"/>
              </a:rPr>
              <a:t>"look at this deal."</a:t>
            </a:r>
            <a:r>
              <a:rPr lang="en-US" sz="1700" dirty="0">
                <a:solidFill>
                  <a:srgbClr val="0F172A"/>
                </a:solidFill>
                <a:latin typeface="Arial" pitchFamily="34" charset="0"/>
                <a:ea typeface="Arial" pitchFamily="34" charset="-122"/>
                <a:cs typeface="Arial" pitchFamily="34" charset="-120"/>
              </a:rPr>
              <a:t>  They'd have no idea which property, your numbers, your buy box, or what "good" looks like.
</a:t>
            </a:r>
            <a:r>
              <a:rPr lang="en-US" sz="1700" b="1" dirty="0">
                <a:solidFill>
                  <a:srgbClr val="0D4F5F"/>
                </a:solidFill>
                <a:latin typeface="Arial" pitchFamily="34" charset="0"/>
                <a:ea typeface="Arial" pitchFamily="34" charset="-122"/>
                <a:cs typeface="Arial" pitchFamily="34" charset="-120"/>
              </a:rPr>
              <a:t>That's exactly what a lazy prompt is. </a:t>
            </a:r>
            <a:r>
              <a:rPr lang="en-US" sz="1700" dirty="0">
                <a:solidFill>
                  <a:srgbClr val="0F172A"/>
                </a:solidFill>
                <a:latin typeface="Arial" pitchFamily="34" charset="0"/>
                <a:ea typeface="Arial" pitchFamily="34" charset="-122"/>
                <a:cs typeface="Arial" pitchFamily="34" charset="-120"/>
              </a:rPr>
              <a:t>The more context you give, the better the answer — every single time.</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The R-T-C-F Framework</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Four pieces. Use them and your results jump immediately.</a:t>
            </a:r>
            <a:endParaRPr lang="en-US" sz="1500" dirty="0"/>
          </a:p>
        </p:txBody>
      </p:sp>
      <p:sp>
        <p:nvSpPr>
          <p:cNvPr id="4" name="Shape 2"/>
          <p:cNvSpPr/>
          <p:nvPr/>
        </p:nvSpPr>
        <p:spPr>
          <a:xfrm>
            <a:off x="640080" y="1783080"/>
            <a:ext cx="777240" cy="777240"/>
          </a:xfrm>
          <a:prstGeom prst="ellipse">
            <a:avLst/>
          </a:prstGeom>
          <a:solidFill>
            <a:srgbClr val="0D4F5F"/>
          </a:solidFill>
          <a:ln/>
        </p:spPr>
        <p:txBody>
          <a:bodyPr/>
          <a:lstStyle/>
          <a:p>
            <a:endParaRPr lang="en-US"/>
          </a:p>
        </p:txBody>
      </p:sp>
      <p:sp>
        <p:nvSpPr>
          <p:cNvPr id="5" name="Text 3"/>
          <p:cNvSpPr/>
          <p:nvPr/>
        </p:nvSpPr>
        <p:spPr>
          <a:xfrm>
            <a:off x="640080" y="1783080"/>
            <a:ext cx="777240" cy="777240"/>
          </a:xfrm>
          <a:prstGeom prst="rect">
            <a:avLst/>
          </a:prstGeom>
          <a:noFill/>
          <a:ln/>
        </p:spPr>
        <p:txBody>
          <a:bodyPr wrap="square" rtlCol="0" anchor="ctr"/>
          <a:lstStyle/>
          <a:p>
            <a:pPr marL="0" indent="0" algn="ctr">
              <a:buNone/>
            </a:pPr>
            <a:r>
              <a:rPr lang="en-US" sz="3200" b="1" dirty="0">
                <a:solidFill>
                  <a:srgbClr val="FFFFFF"/>
                </a:solidFill>
                <a:latin typeface="Arial" pitchFamily="34" charset="0"/>
                <a:ea typeface="Arial" pitchFamily="34" charset="-122"/>
                <a:cs typeface="Arial" pitchFamily="34" charset="-120"/>
              </a:rPr>
              <a:t>R</a:t>
            </a:r>
            <a:endParaRPr lang="en-US" sz="3200" dirty="0"/>
          </a:p>
        </p:txBody>
      </p:sp>
      <p:sp>
        <p:nvSpPr>
          <p:cNvPr id="6" name="Text 4"/>
          <p:cNvSpPr/>
          <p:nvPr/>
        </p:nvSpPr>
        <p:spPr>
          <a:xfrm>
            <a:off x="1600200" y="1737360"/>
            <a:ext cx="4572000" cy="457200"/>
          </a:xfrm>
          <a:prstGeom prst="rect">
            <a:avLst/>
          </a:prstGeom>
          <a:noFill/>
          <a:ln/>
        </p:spPr>
        <p:txBody>
          <a:bodyPr wrap="square" rtlCol="0" anchor="ctr"/>
          <a:lstStyle/>
          <a:p>
            <a:pPr marL="0" indent="0" algn="l">
              <a:buNone/>
            </a:pPr>
            <a:r>
              <a:rPr lang="en-US" sz="1700" b="1" dirty="0">
                <a:solidFill>
                  <a:srgbClr val="0D4F5F"/>
                </a:solidFill>
                <a:latin typeface="Arial" pitchFamily="34" charset="0"/>
                <a:ea typeface="Arial" pitchFamily="34" charset="-122"/>
                <a:cs typeface="Arial" pitchFamily="34" charset="-120"/>
              </a:rPr>
              <a:t>ROLE  </a:t>
            </a:r>
            <a:r>
              <a:rPr lang="en-US" sz="1500" dirty="0">
                <a:solidFill>
                  <a:srgbClr val="64748B"/>
                </a:solidFill>
                <a:latin typeface="Arial" pitchFamily="34" charset="0"/>
                <a:ea typeface="Arial" pitchFamily="34" charset="-122"/>
                <a:cs typeface="Arial" pitchFamily="34" charset="-120"/>
              </a:rPr>
              <a:t>— Who should AI be?</a:t>
            </a:r>
            <a:endParaRPr lang="en-US" sz="1700" dirty="0"/>
          </a:p>
        </p:txBody>
      </p:sp>
      <p:sp>
        <p:nvSpPr>
          <p:cNvPr id="7" name="Text 5"/>
          <p:cNvSpPr/>
          <p:nvPr/>
        </p:nvSpPr>
        <p:spPr>
          <a:xfrm>
            <a:off x="1600200" y="2167128"/>
            <a:ext cx="9784080" cy="457200"/>
          </a:xfrm>
          <a:prstGeom prst="rect">
            <a:avLst/>
          </a:prstGeom>
          <a:noFill/>
          <a:ln/>
        </p:spPr>
        <p:txBody>
          <a:bodyPr wrap="square" rtlCol="0" anchor="ctr"/>
          <a:lstStyle/>
          <a:p>
            <a:pPr marL="0" indent="0" algn="l">
              <a:buNone/>
            </a:pPr>
            <a:r>
              <a:rPr lang="en-US" sz="1400" i="1" dirty="0">
                <a:solidFill>
                  <a:srgbClr val="0891B2"/>
                </a:solidFill>
                <a:latin typeface="Arial" pitchFamily="34" charset="0"/>
                <a:ea typeface="Arial" pitchFamily="34" charset="-122"/>
                <a:cs typeface="Arial" pitchFamily="34" charset="-120"/>
              </a:rPr>
              <a:t>"Act as a buy-and-hold investor analyzing a rental in OKC."</a:t>
            </a:r>
            <a:endParaRPr lang="en-US" sz="1400" dirty="0"/>
          </a:p>
        </p:txBody>
      </p:sp>
      <p:sp>
        <p:nvSpPr>
          <p:cNvPr id="8" name="Shape 6"/>
          <p:cNvSpPr/>
          <p:nvPr/>
        </p:nvSpPr>
        <p:spPr>
          <a:xfrm>
            <a:off x="640080" y="2807208"/>
            <a:ext cx="777240" cy="777240"/>
          </a:xfrm>
          <a:prstGeom prst="ellipse">
            <a:avLst/>
          </a:prstGeom>
          <a:solidFill>
            <a:srgbClr val="0891B2"/>
          </a:solidFill>
          <a:ln/>
        </p:spPr>
        <p:txBody>
          <a:bodyPr/>
          <a:lstStyle/>
          <a:p>
            <a:endParaRPr lang="en-US"/>
          </a:p>
        </p:txBody>
      </p:sp>
      <p:sp>
        <p:nvSpPr>
          <p:cNvPr id="9" name="Text 7"/>
          <p:cNvSpPr/>
          <p:nvPr/>
        </p:nvSpPr>
        <p:spPr>
          <a:xfrm>
            <a:off x="640080" y="2807208"/>
            <a:ext cx="777240" cy="777240"/>
          </a:xfrm>
          <a:prstGeom prst="rect">
            <a:avLst/>
          </a:prstGeom>
          <a:noFill/>
          <a:ln/>
        </p:spPr>
        <p:txBody>
          <a:bodyPr wrap="square" rtlCol="0" anchor="ctr"/>
          <a:lstStyle/>
          <a:p>
            <a:pPr marL="0" indent="0" algn="ctr">
              <a:buNone/>
            </a:pPr>
            <a:r>
              <a:rPr lang="en-US" sz="3200" b="1" dirty="0">
                <a:solidFill>
                  <a:srgbClr val="FFFFFF"/>
                </a:solidFill>
                <a:latin typeface="Arial" pitchFamily="34" charset="0"/>
                <a:ea typeface="Arial" pitchFamily="34" charset="-122"/>
                <a:cs typeface="Arial" pitchFamily="34" charset="-120"/>
              </a:rPr>
              <a:t>T</a:t>
            </a:r>
            <a:endParaRPr lang="en-US" sz="3200" dirty="0"/>
          </a:p>
        </p:txBody>
      </p:sp>
      <p:sp>
        <p:nvSpPr>
          <p:cNvPr id="10" name="Text 8"/>
          <p:cNvSpPr/>
          <p:nvPr/>
        </p:nvSpPr>
        <p:spPr>
          <a:xfrm>
            <a:off x="1600200" y="2761488"/>
            <a:ext cx="4572000" cy="457200"/>
          </a:xfrm>
          <a:prstGeom prst="rect">
            <a:avLst/>
          </a:prstGeom>
          <a:noFill/>
          <a:ln/>
        </p:spPr>
        <p:txBody>
          <a:bodyPr wrap="square" rtlCol="0" anchor="ctr"/>
          <a:lstStyle/>
          <a:p>
            <a:pPr marL="0" indent="0" algn="l">
              <a:buNone/>
            </a:pPr>
            <a:r>
              <a:rPr lang="en-US" sz="1700" b="1" dirty="0">
                <a:solidFill>
                  <a:srgbClr val="0D4F5F"/>
                </a:solidFill>
                <a:latin typeface="Arial" pitchFamily="34" charset="0"/>
                <a:ea typeface="Arial" pitchFamily="34" charset="-122"/>
                <a:cs typeface="Arial" pitchFamily="34" charset="-120"/>
              </a:rPr>
              <a:t>TASK  </a:t>
            </a:r>
            <a:r>
              <a:rPr lang="en-US" sz="1500" dirty="0">
                <a:solidFill>
                  <a:srgbClr val="64748B"/>
                </a:solidFill>
                <a:latin typeface="Arial" pitchFamily="34" charset="0"/>
                <a:ea typeface="Arial" pitchFamily="34" charset="-122"/>
                <a:cs typeface="Arial" pitchFamily="34" charset="-120"/>
              </a:rPr>
              <a:t>— What do you want done?</a:t>
            </a:r>
            <a:endParaRPr lang="en-US" sz="1700" dirty="0"/>
          </a:p>
        </p:txBody>
      </p:sp>
      <p:sp>
        <p:nvSpPr>
          <p:cNvPr id="11" name="Text 9"/>
          <p:cNvSpPr/>
          <p:nvPr/>
        </p:nvSpPr>
        <p:spPr>
          <a:xfrm>
            <a:off x="1600200" y="3191256"/>
            <a:ext cx="9784080" cy="457200"/>
          </a:xfrm>
          <a:prstGeom prst="rect">
            <a:avLst/>
          </a:prstGeom>
          <a:noFill/>
          <a:ln/>
        </p:spPr>
        <p:txBody>
          <a:bodyPr wrap="square" rtlCol="0" anchor="ctr"/>
          <a:lstStyle/>
          <a:p>
            <a:pPr marL="0" indent="0" algn="l">
              <a:buNone/>
            </a:pPr>
            <a:r>
              <a:rPr lang="en-US" sz="1400" i="1" dirty="0">
                <a:solidFill>
                  <a:srgbClr val="0891B2"/>
                </a:solidFill>
                <a:latin typeface="Arial" pitchFamily="34" charset="0"/>
                <a:ea typeface="Arial" pitchFamily="34" charset="-122"/>
                <a:cs typeface="Arial" pitchFamily="34" charset="-120"/>
              </a:rPr>
              <a:t>"Tell me if this hits the 1% rule and a 8%+ cash-on-cash."</a:t>
            </a:r>
            <a:endParaRPr lang="en-US" sz="1400" dirty="0"/>
          </a:p>
        </p:txBody>
      </p:sp>
      <p:sp>
        <p:nvSpPr>
          <p:cNvPr id="12" name="Shape 10"/>
          <p:cNvSpPr/>
          <p:nvPr/>
        </p:nvSpPr>
        <p:spPr>
          <a:xfrm>
            <a:off x="640080" y="3831336"/>
            <a:ext cx="777240" cy="777240"/>
          </a:xfrm>
          <a:prstGeom prst="ellipse">
            <a:avLst/>
          </a:prstGeom>
          <a:solidFill>
            <a:srgbClr val="0D4F5F"/>
          </a:solidFill>
          <a:ln/>
        </p:spPr>
        <p:txBody>
          <a:bodyPr/>
          <a:lstStyle/>
          <a:p>
            <a:endParaRPr lang="en-US"/>
          </a:p>
        </p:txBody>
      </p:sp>
      <p:sp>
        <p:nvSpPr>
          <p:cNvPr id="13" name="Text 11"/>
          <p:cNvSpPr/>
          <p:nvPr/>
        </p:nvSpPr>
        <p:spPr>
          <a:xfrm>
            <a:off x="640080" y="3831336"/>
            <a:ext cx="777240" cy="777240"/>
          </a:xfrm>
          <a:prstGeom prst="rect">
            <a:avLst/>
          </a:prstGeom>
          <a:noFill/>
          <a:ln/>
        </p:spPr>
        <p:txBody>
          <a:bodyPr wrap="square" rtlCol="0" anchor="ctr"/>
          <a:lstStyle/>
          <a:p>
            <a:pPr marL="0" indent="0" algn="ctr">
              <a:buNone/>
            </a:pPr>
            <a:r>
              <a:rPr lang="en-US" sz="3200" b="1" dirty="0">
                <a:solidFill>
                  <a:srgbClr val="FFFFFF"/>
                </a:solidFill>
                <a:latin typeface="Arial" pitchFamily="34" charset="0"/>
                <a:ea typeface="Arial" pitchFamily="34" charset="-122"/>
                <a:cs typeface="Arial" pitchFamily="34" charset="-120"/>
              </a:rPr>
              <a:t>C</a:t>
            </a:r>
            <a:endParaRPr lang="en-US" sz="3200" dirty="0"/>
          </a:p>
        </p:txBody>
      </p:sp>
      <p:sp>
        <p:nvSpPr>
          <p:cNvPr id="14" name="Text 12"/>
          <p:cNvSpPr/>
          <p:nvPr/>
        </p:nvSpPr>
        <p:spPr>
          <a:xfrm>
            <a:off x="1600200" y="3785616"/>
            <a:ext cx="4572000" cy="457200"/>
          </a:xfrm>
          <a:prstGeom prst="rect">
            <a:avLst/>
          </a:prstGeom>
          <a:noFill/>
          <a:ln/>
        </p:spPr>
        <p:txBody>
          <a:bodyPr wrap="square" rtlCol="0" anchor="ctr"/>
          <a:lstStyle/>
          <a:p>
            <a:pPr marL="0" indent="0" algn="l">
              <a:buNone/>
            </a:pPr>
            <a:r>
              <a:rPr lang="en-US" sz="1700" b="1" dirty="0">
                <a:solidFill>
                  <a:srgbClr val="0D4F5F"/>
                </a:solidFill>
                <a:latin typeface="Arial" pitchFamily="34" charset="0"/>
                <a:ea typeface="Arial" pitchFamily="34" charset="-122"/>
                <a:cs typeface="Arial" pitchFamily="34" charset="-120"/>
              </a:rPr>
              <a:t>CONTEXT  </a:t>
            </a:r>
            <a:r>
              <a:rPr lang="en-US" sz="1500" dirty="0">
                <a:solidFill>
                  <a:srgbClr val="64748B"/>
                </a:solidFill>
                <a:latin typeface="Arial" pitchFamily="34" charset="0"/>
                <a:ea typeface="Arial" pitchFamily="34" charset="-122"/>
                <a:cs typeface="Arial" pitchFamily="34" charset="-120"/>
              </a:rPr>
              <a:t>— What does it need to know?</a:t>
            </a:r>
            <a:endParaRPr lang="en-US" sz="1700" dirty="0"/>
          </a:p>
        </p:txBody>
      </p:sp>
      <p:sp>
        <p:nvSpPr>
          <p:cNvPr id="15" name="Text 13"/>
          <p:cNvSpPr/>
          <p:nvPr/>
        </p:nvSpPr>
        <p:spPr>
          <a:xfrm>
            <a:off x="1600200" y="4215384"/>
            <a:ext cx="9784080" cy="457200"/>
          </a:xfrm>
          <a:prstGeom prst="rect">
            <a:avLst/>
          </a:prstGeom>
          <a:noFill/>
          <a:ln/>
        </p:spPr>
        <p:txBody>
          <a:bodyPr wrap="square" rtlCol="0" anchor="ctr"/>
          <a:lstStyle/>
          <a:p>
            <a:pPr marL="0" indent="0" algn="l">
              <a:buNone/>
            </a:pPr>
            <a:r>
              <a:rPr lang="en-US" sz="1400" i="1" dirty="0">
                <a:solidFill>
                  <a:srgbClr val="0891B2"/>
                </a:solidFill>
                <a:latin typeface="Arial" pitchFamily="34" charset="0"/>
                <a:ea typeface="Arial" pitchFamily="34" charset="-122"/>
                <a:cs typeface="Arial" pitchFamily="34" charset="-120"/>
              </a:rPr>
              <a:t>"$185K price, $1,650 rent, $220 taxes, $90 insurance, 20% down at 7%."</a:t>
            </a:r>
            <a:endParaRPr lang="en-US" sz="1400" dirty="0"/>
          </a:p>
        </p:txBody>
      </p:sp>
      <p:sp>
        <p:nvSpPr>
          <p:cNvPr id="16" name="Shape 14"/>
          <p:cNvSpPr/>
          <p:nvPr/>
        </p:nvSpPr>
        <p:spPr>
          <a:xfrm>
            <a:off x="640080" y="4855464"/>
            <a:ext cx="777240" cy="777240"/>
          </a:xfrm>
          <a:prstGeom prst="ellipse">
            <a:avLst/>
          </a:prstGeom>
          <a:solidFill>
            <a:srgbClr val="0891B2"/>
          </a:solidFill>
          <a:ln/>
        </p:spPr>
        <p:txBody>
          <a:bodyPr/>
          <a:lstStyle/>
          <a:p>
            <a:endParaRPr lang="en-US"/>
          </a:p>
        </p:txBody>
      </p:sp>
      <p:sp>
        <p:nvSpPr>
          <p:cNvPr id="17" name="Text 15"/>
          <p:cNvSpPr/>
          <p:nvPr/>
        </p:nvSpPr>
        <p:spPr>
          <a:xfrm>
            <a:off x="640080" y="4855464"/>
            <a:ext cx="777240" cy="777240"/>
          </a:xfrm>
          <a:prstGeom prst="rect">
            <a:avLst/>
          </a:prstGeom>
          <a:noFill/>
          <a:ln/>
        </p:spPr>
        <p:txBody>
          <a:bodyPr wrap="square" rtlCol="0" anchor="ctr"/>
          <a:lstStyle/>
          <a:p>
            <a:pPr marL="0" indent="0" algn="ctr">
              <a:buNone/>
            </a:pPr>
            <a:r>
              <a:rPr lang="en-US" sz="3200" b="1" dirty="0">
                <a:solidFill>
                  <a:srgbClr val="FFFFFF"/>
                </a:solidFill>
                <a:latin typeface="Arial" pitchFamily="34" charset="0"/>
                <a:ea typeface="Arial" pitchFamily="34" charset="-122"/>
                <a:cs typeface="Arial" pitchFamily="34" charset="-120"/>
              </a:rPr>
              <a:t>F</a:t>
            </a:r>
            <a:endParaRPr lang="en-US" sz="3200" dirty="0"/>
          </a:p>
        </p:txBody>
      </p:sp>
      <p:sp>
        <p:nvSpPr>
          <p:cNvPr id="18" name="Text 16"/>
          <p:cNvSpPr/>
          <p:nvPr/>
        </p:nvSpPr>
        <p:spPr>
          <a:xfrm>
            <a:off x="1600200" y="4809744"/>
            <a:ext cx="4572000" cy="457200"/>
          </a:xfrm>
          <a:prstGeom prst="rect">
            <a:avLst/>
          </a:prstGeom>
          <a:noFill/>
          <a:ln/>
        </p:spPr>
        <p:txBody>
          <a:bodyPr wrap="square" rtlCol="0" anchor="ctr"/>
          <a:lstStyle/>
          <a:p>
            <a:pPr marL="0" indent="0" algn="l">
              <a:buNone/>
            </a:pPr>
            <a:r>
              <a:rPr lang="en-US" sz="1700" b="1" dirty="0">
                <a:solidFill>
                  <a:srgbClr val="0D4F5F"/>
                </a:solidFill>
                <a:latin typeface="Arial" pitchFamily="34" charset="0"/>
                <a:ea typeface="Arial" pitchFamily="34" charset="-122"/>
                <a:cs typeface="Arial" pitchFamily="34" charset="-120"/>
              </a:rPr>
              <a:t>FORMAT  </a:t>
            </a:r>
            <a:r>
              <a:rPr lang="en-US" sz="1500" dirty="0">
                <a:solidFill>
                  <a:srgbClr val="64748B"/>
                </a:solidFill>
                <a:latin typeface="Arial" pitchFamily="34" charset="0"/>
                <a:ea typeface="Arial" pitchFamily="34" charset="-122"/>
                <a:cs typeface="Arial" pitchFamily="34" charset="-120"/>
              </a:rPr>
              <a:t>— How should it answer?</a:t>
            </a:r>
            <a:endParaRPr lang="en-US" sz="1700" dirty="0"/>
          </a:p>
        </p:txBody>
      </p:sp>
      <p:sp>
        <p:nvSpPr>
          <p:cNvPr id="19" name="Text 17"/>
          <p:cNvSpPr/>
          <p:nvPr/>
        </p:nvSpPr>
        <p:spPr>
          <a:xfrm>
            <a:off x="1600200" y="5239512"/>
            <a:ext cx="9784080" cy="457200"/>
          </a:xfrm>
          <a:prstGeom prst="rect">
            <a:avLst/>
          </a:prstGeom>
          <a:noFill/>
          <a:ln/>
        </p:spPr>
        <p:txBody>
          <a:bodyPr wrap="square" rtlCol="0" anchor="ctr"/>
          <a:lstStyle/>
          <a:p>
            <a:pPr marL="0" indent="0" algn="l">
              <a:buNone/>
            </a:pPr>
            <a:r>
              <a:rPr lang="en-US" sz="1400" i="1" dirty="0">
                <a:solidFill>
                  <a:srgbClr val="0891B2"/>
                </a:solidFill>
                <a:latin typeface="Arial" pitchFamily="34" charset="0"/>
                <a:ea typeface="Arial" pitchFamily="34" charset="-122"/>
                <a:cs typeface="Arial" pitchFamily="34" charset="-120"/>
              </a:rPr>
              <a:t>"Show the math, then a one-line verdict: pursue or pass."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72800" cy="731520"/>
          </a:xfrm>
          <a:prstGeom prst="rect">
            <a:avLst/>
          </a:prstGeom>
          <a:noFill/>
          <a:ln/>
        </p:spPr>
        <p:txBody>
          <a:bodyPr wrap="square" lIns="0" tIns="0" rIns="0" bIns="0" rtlCol="0" anchor="ctr"/>
          <a:lstStyle/>
          <a:p>
            <a:pPr marL="0" indent="0" algn="l">
              <a:buNone/>
            </a:pPr>
            <a:r>
              <a:rPr lang="en-US" sz="3200" b="1" dirty="0">
                <a:solidFill>
                  <a:srgbClr val="0D4F5F"/>
                </a:solidFill>
                <a:latin typeface="Arial" pitchFamily="34" charset="0"/>
                <a:ea typeface="Arial" pitchFamily="34" charset="-122"/>
                <a:cs typeface="Arial" pitchFamily="34" charset="-120"/>
              </a:rPr>
              <a:t>Bad Prompt vs. Good Prompt</a:t>
            </a:r>
            <a:endParaRPr lang="en-US" sz="3200" dirty="0"/>
          </a:p>
        </p:txBody>
      </p:sp>
      <p:sp>
        <p:nvSpPr>
          <p:cNvPr id="3" name="Text 1"/>
          <p:cNvSpPr/>
          <p:nvPr/>
        </p:nvSpPr>
        <p:spPr>
          <a:xfrm>
            <a:off x="640080" y="1097280"/>
            <a:ext cx="10972800" cy="457200"/>
          </a:xfrm>
          <a:prstGeom prst="rect">
            <a:avLst/>
          </a:prstGeom>
          <a:noFill/>
          <a:ln/>
        </p:spPr>
        <p:txBody>
          <a:bodyPr wrap="square" lIns="0" tIns="0" rIns="0" bIns="0" rtlCol="0" anchor="ctr"/>
          <a:lstStyle/>
          <a:p>
            <a:pPr marL="0" indent="0" algn="l">
              <a:buNone/>
            </a:pPr>
            <a:r>
              <a:rPr lang="en-US" sz="1500" dirty="0">
                <a:solidFill>
                  <a:srgbClr val="64748B"/>
                </a:solidFill>
                <a:latin typeface="Arial" pitchFamily="34" charset="0"/>
                <a:ea typeface="Arial" pitchFamily="34" charset="-122"/>
                <a:cs typeface="Arial" pitchFamily="34" charset="-120"/>
              </a:rPr>
              <a:t>Same tool. Totally different result.</a:t>
            </a:r>
            <a:endParaRPr lang="en-US" sz="1500" dirty="0"/>
          </a:p>
        </p:txBody>
      </p:sp>
      <p:sp>
        <p:nvSpPr>
          <p:cNvPr id="4" name="Shape 2"/>
          <p:cNvSpPr/>
          <p:nvPr/>
        </p:nvSpPr>
        <p:spPr>
          <a:xfrm>
            <a:off x="640080" y="1783080"/>
            <a:ext cx="5394960" cy="1828800"/>
          </a:xfrm>
          <a:prstGeom prst="roundRect">
            <a:avLst>
              <a:gd name="adj" fmla="val 5000"/>
            </a:avLst>
          </a:prstGeom>
          <a:solidFill>
            <a:srgbClr val="FEF2F2"/>
          </a:solidFill>
          <a:ln/>
          <a:effectLst>
            <a:outerShdw blurRad="88900" dist="38100" dir="2700000" algn="bl" rotWithShape="0">
              <a:srgbClr val="000000">
                <a:alpha val="13000"/>
              </a:srgbClr>
            </a:outerShdw>
          </a:effectLst>
        </p:spPr>
        <p:txBody>
          <a:bodyPr/>
          <a:lstStyle/>
          <a:p>
            <a:endParaRPr lang="en-US"/>
          </a:p>
        </p:txBody>
      </p:sp>
      <p:sp>
        <p:nvSpPr>
          <p:cNvPr id="5" name="Text 3"/>
          <p:cNvSpPr/>
          <p:nvPr/>
        </p:nvSpPr>
        <p:spPr>
          <a:xfrm>
            <a:off x="914400" y="1965960"/>
            <a:ext cx="4846320" cy="411480"/>
          </a:xfrm>
          <a:prstGeom prst="rect">
            <a:avLst/>
          </a:prstGeom>
          <a:noFill/>
          <a:ln/>
        </p:spPr>
        <p:txBody>
          <a:bodyPr wrap="square" rtlCol="0" anchor="ctr"/>
          <a:lstStyle/>
          <a:p>
            <a:pPr marL="0" indent="0">
              <a:buNone/>
            </a:pPr>
            <a:r>
              <a:rPr lang="en-US" sz="1600" b="1" dirty="0">
                <a:solidFill>
                  <a:srgbClr val="B91C1C"/>
                </a:solidFill>
                <a:latin typeface="Arial" pitchFamily="34" charset="0"/>
                <a:ea typeface="Arial" pitchFamily="34" charset="-122"/>
                <a:cs typeface="Arial" pitchFamily="34" charset="-120"/>
              </a:rPr>
              <a:t>BAD</a:t>
            </a:r>
            <a:endParaRPr lang="en-US" sz="1600" dirty="0"/>
          </a:p>
        </p:txBody>
      </p:sp>
      <p:sp>
        <p:nvSpPr>
          <p:cNvPr id="6" name="Text 4"/>
          <p:cNvSpPr/>
          <p:nvPr/>
        </p:nvSpPr>
        <p:spPr>
          <a:xfrm>
            <a:off x="914400" y="2377440"/>
            <a:ext cx="4846320" cy="822960"/>
          </a:xfrm>
          <a:prstGeom prst="rect">
            <a:avLst/>
          </a:prstGeom>
          <a:noFill/>
          <a:ln/>
        </p:spPr>
        <p:txBody>
          <a:bodyPr wrap="square" rtlCol="0" anchor="t"/>
          <a:lstStyle/>
          <a:p>
            <a:pPr marL="0" indent="0">
              <a:buNone/>
            </a:pPr>
            <a:r>
              <a:rPr lang="en-US" sz="1800" i="1" dirty="0">
                <a:solidFill>
                  <a:srgbClr val="0F172A"/>
                </a:solidFill>
                <a:latin typeface="Arial" pitchFamily="34" charset="0"/>
                <a:ea typeface="Arial" pitchFamily="34" charset="-122"/>
                <a:cs typeface="Arial" pitchFamily="34" charset="-120"/>
              </a:rPr>
              <a:t>"Is this a good rental?"</a:t>
            </a:r>
            <a:endParaRPr lang="en-US" sz="1800" dirty="0"/>
          </a:p>
        </p:txBody>
      </p:sp>
      <p:sp>
        <p:nvSpPr>
          <p:cNvPr id="7" name="Text 5"/>
          <p:cNvSpPr/>
          <p:nvPr/>
        </p:nvSpPr>
        <p:spPr>
          <a:xfrm>
            <a:off x="914400" y="3063240"/>
            <a:ext cx="4846320" cy="457200"/>
          </a:xfrm>
          <a:prstGeom prst="rect">
            <a:avLst/>
          </a:prstGeom>
          <a:noFill/>
          <a:ln/>
        </p:spPr>
        <p:txBody>
          <a:bodyPr wrap="square" rtlCol="0" anchor="ctr"/>
          <a:lstStyle/>
          <a:p>
            <a:pPr marL="0" indent="0">
              <a:buNone/>
            </a:pPr>
            <a:r>
              <a:rPr lang="en-US" sz="1200" dirty="0">
                <a:solidFill>
                  <a:srgbClr val="64748B"/>
                </a:solidFill>
                <a:latin typeface="Arial" pitchFamily="34" charset="0"/>
                <a:ea typeface="Arial" pitchFamily="34" charset="-122"/>
                <a:cs typeface="Arial" pitchFamily="34" charset="-120"/>
              </a:rPr>
              <a:t>No address. No numbers. No target. You'll get a generic lecture.</a:t>
            </a:r>
            <a:endParaRPr lang="en-US" sz="1200" dirty="0"/>
          </a:p>
        </p:txBody>
      </p:sp>
      <p:sp>
        <p:nvSpPr>
          <p:cNvPr id="8" name="Shape 6"/>
          <p:cNvSpPr/>
          <p:nvPr/>
        </p:nvSpPr>
        <p:spPr>
          <a:xfrm>
            <a:off x="6217920" y="1783080"/>
            <a:ext cx="5303520" cy="1828800"/>
          </a:xfrm>
          <a:prstGeom prst="roundRect">
            <a:avLst>
              <a:gd name="adj" fmla="val 5000"/>
            </a:avLst>
          </a:prstGeom>
          <a:solidFill>
            <a:srgbClr val="F0FDF4"/>
          </a:solidFill>
          <a:ln/>
          <a:effectLst>
            <a:outerShdw blurRad="88900" dist="38100" dir="2700000" algn="bl" rotWithShape="0">
              <a:srgbClr val="000000">
                <a:alpha val="13000"/>
              </a:srgbClr>
            </a:outerShdw>
          </a:effectLst>
        </p:spPr>
        <p:txBody>
          <a:bodyPr/>
          <a:lstStyle/>
          <a:p>
            <a:endParaRPr lang="en-US"/>
          </a:p>
        </p:txBody>
      </p:sp>
      <p:sp>
        <p:nvSpPr>
          <p:cNvPr id="9" name="Text 7"/>
          <p:cNvSpPr/>
          <p:nvPr/>
        </p:nvSpPr>
        <p:spPr>
          <a:xfrm>
            <a:off x="6492240" y="1965960"/>
            <a:ext cx="4754880" cy="411480"/>
          </a:xfrm>
          <a:prstGeom prst="rect">
            <a:avLst/>
          </a:prstGeom>
          <a:noFill/>
          <a:ln/>
        </p:spPr>
        <p:txBody>
          <a:bodyPr wrap="square" rtlCol="0" anchor="ctr"/>
          <a:lstStyle/>
          <a:p>
            <a:pPr marL="0" indent="0">
              <a:buNone/>
            </a:pPr>
            <a:r>
              <a:rPr lang="en-US" sz="1600" b="1" dirty="0">
                <a:solidFill>
                  <a:srgbClr val="15803D"/>
                </a:solidFill>
                <a:latin typeface="Arial" pitchFamily="34" charset="0"/>
                <a:ea typeface="Arial" pitchFamily="34" charset="-122"/>
                <a:cs typeface="Arial" pitchFamily="34" charset="-120"/>
              </a:rPr>
              <a:t>GOOD</a:t>
            </a:r>
            <a:endParaRPr lang="en-US" sz="1600" dirty="0"/>
          </a:p>
        </p:txBody>
      </p:sp>
      <p:sp>
        <p:nvSpPr>
          <p:cNvPr id="10" name="Text 8"/>
          <p:cNvSpPr/>
          <p:nvPr/>
        </p:nvSpPr>
        <p:spPr>
          <a:xfrm>
            <a:off x="6492240" y="2377440"/>
            <a:ext cx="4754880" cy="1097280"/>
          </a:xfrm>
          <a:prstGeom prst="rect">
            <a:avLst/>
          </a:prstGeom>
          <a:noFill/>
          <a:ln/>
        </p:spPr>
        <p:txBody>
          <a:bodyPr wrap="square" rtlCol="0" anchor="t"/>
          <a:lstStyle/>
          <a:p>
            <a:pPr marL="0" indent="0">
              <a:lnSpc>
                <a:spcPct val="105000"/>
              </a:lnSpc>
              <a:buNone/>
            </a:pPr>
            <a:r>
              <a:rPr lang="en-US" sz="1350" i="1" dirty="0">
                <a:solidFill>
                  <a:srgbClr val="0F172A"/>
                </a:solidFill>
                <a:latin typeface="Arial" pitchFamily="34" charset="0"/>
                <a:ea typeface="Arial" pitchFamily="34" charset="-122"/>
                <a:cs typeface="Arial" pitchFamily="34" charset="-120"/>
              </a:rPr>
              <a:t>"As a buy-and-hold investor, analyze this rental: $185K, $1,650/mo rent, $310/mo taxes+ins, 20% down at 7%. Does it clear 8% cash-on-cash? Show the math, then verdict."</a:t>
            </a:r>
            <a:endParaRPr lang="en-US" sz="1350" dirty="0"/>
          </a:p>
        </p:txBody>
      </p:sp>
      <p:sp>
        <p:nvSpPr>
          <p:cNvPr id="11" name="Text 9"/>
          <p:cNvSpPr/>
          <p:nvPr/>
        </p:nvSpPr>
        <p:spPr>
          <a:xfrm>
            <a:off x="640080" y="3886200"/>
            <a:ext cx="10972800" cy="365760"/>
          </a:xfrm>
          <a:prstGeom prst="rect">
            <a:avLst/>
          </a:prstGeom>
          <a:noFill/>
          <a:ln/>
        </p:spPr>
        <p:txBody>
          <a:bodyPr wrap="square" rtlCol="0" anchor="ctr"/>
          <a:lstStyle/>
          <a:p>
            <a:pPr marL="0" indent="0">
              <a:buNone/>
            </a:pPr>
            <a:r>
              <a:rPr lang="en-US" sz="1600" b="1" dirty="0">
                <a:solidFill>
                  <a:srgbClr val="0F172A"/>
                </a:solidFill>
                <a:latin typeface="Arial" pitchFamily="34" charset="0"/>
                <a:ea typeface="Arial" pitchFamily="34" charset="-122"/>
                <a:cs typeface="Arial" pitchFamily="34" charset="-120"/>
              </a:rPr>
              <a:t>Four habits that fix 90% of bad results:</a:t>
            </a:r>
            <a:endParaRPr lang="en-US" sz="1600" dirty="0"/>
          </a:p>
        </p:txBody>
      </p:sp>
      <p:sp>
        <p:nvSpPr>
          <p:cNvPr id="12" name="Shape 10"/>
          <p:cNvSpPr/>
          <p:nvPr/>
        </p:nvSpPr>
        <p:spPr>
          <a:xfrm>
            <a:off x="640080" y="4389120"/>
            <a:ext cx="2743200" cy="1463040"/>
          </a:xfrm>
          <a:prstGeom prst="roundRect">
            <a:avLst>
              <a:gd name="adj" fmla="val 6250"/>
            </a:avLst>
          </a:prstGeom>
          <a:solidFill>
            <a:srgbClr val="F0F9FF"/>
          </a:solidFill>
          <a:ln/>
        </p:spPr>
        <p:txBody>
          <a:bodyPr/>
          <a:lstStyle/>
          <a:p>
            <a:endParaRPr lang="en-US"/>
          </a:p>
        </p:txBody>
      </p:sp>
      <p:sp>
        <p:nvSpPr>
          <p:cNvPr id="13" name="Text 11"/>
          <p:cNvSpPr/>
          <p:nvPr/>
        </p:nvSpPr>
        <p:spPr>
          <a:xfrm>
            <a:off x="822960" y="4526280"/>
            <a:ext cx="2377440" cy="411480"/>
          </a:xfrm>
          <a:prstGeom prst="rect">
            <a:avLst/>
          </a:prstGeom>
          <a:noFill/>
          <a:ln/>
        </p:spPr>
        <p:txBody>
          <a:bodyPr wrap="square" rtlCol="0" anchor="ctr"/>
          <a:lstStyle/>
          <a:p>
            <a:pPr marL="0" indent="0">
              <a:buNone/>
            </a:pPr>
            <a:r>
              <a:rPr lang="en-US" sz="1500" b="1" dirty="0">
                <a:solidFill>
                  <a:srgbClr val="0D4F5F"/>
                </a:solidFill>
                <a:latin typeface="Arial" pitchFamily="34" charset="0"/>
                <a:ea typeface="Arial" pitchFamily="34" charset="-122"/>
                <a:cs typeface="Arial" pitchFamily="34" charset="-120"/>
              </a:rPr>
              <a:t>Be specific</a:t>
            </a:r>
            <a:endParaRPr lang="en-US" sz="1500" dirty="0"/>
          </a:p>
        </p:txBody>
      </p:sp>
      <p:sp>
        <p:nvSpPr>
          <p:cNvPr id="14" name="Text 12"/>
          <p:cNvSpPr/>
          <p:nvPr/>
        </p:nvSpPr>
        <p:spPr>
          <a:xfrm>
            <a:off x="822960" y="4937760"/>
            <a:ext cx="2377440" cy="822960"/>
          </a:xfrm>
          <a:prstGeom prst="rect">
            <a:avLst/>
          </a:prstGeom>
          <a:noFill/>
          <a:ln/>
        </p:spPr>
        <p:txBody>
          <a:bodyPr wrap="square" rtlCol="0" anchor="t"/>
          <a:lstStyle/>
          <a:p>
            <a:pPr marL="0" indent="0">
              <a:lnSpc>
                <a:spcPct val="105000"/>
              </a:lnSpc>
              <a:buNone/>
            </a:pPr>
            <a:r>
              <a:rPr lang="en-US" sz="1250" dirty="0">
                <a:solidFill>
                  <a:srgbClr val="0F172A"/>
                </a:solidFill>
                <a:latin typeface="Arial" pitchFamily="34" charset="0"/>
                <a:ea typeface="Arial" pitchFamily="34" charset="-122"/>
                <a:cs typeface="Arial" pitchFamily="34" charset="-120"/>
              </a:rPr>
              <a:t>Real numbers, real addresses, real targets.</a:t>
            </a:r>
            <a:endParaRPr lang="en-US" sz="1250" dirty="0"/>
          </a:p>
        </p:txBody>
      </p:sp>
      <p:sp>
        <p:nvSpPr>
          <p:cNvPr id="15" name="Shape 13"/>
          <p:cNvSpPr/>
          <p:nvPr/>
        </p:nvSpPr>
        <p:spPr>
          <a:xfrm>
            <a:off x="3547872" y="4389120"/>
            <a:ext cx="2743200" cy="1463040"/>
          </a:xfrm>
          <a:prstGeom prst="roundRect">
            <a:avLst>
              <a:gd name="adj" fmla="val 6250"/>
            </a:avLst>
          </a:prstGeom>
          <a:solidFill>
            <a:srgbClr val="F0F9FF"/>
          </a:solidFill>
          <a:ln/>
        </p:spPr>
        <p:txBody>
          <a:bodyPr/>
          <a:lstStyle/>
          <a:p>
            <a:endParaRPr lang="en-US"/>
          </a:p>
        </p:txBody>
      </p:sp>
      <p:sp>
        <p:nvSpPr>
          <p:cNvPr id="16" name="Text 14"/>
          <p:cNvSpPr/>
          <p:nvPr/>
        </p:nvSpPr>
        <p:spPr>
          <a:xfrm>
            <a:off x="3730752" y="4526280"/>
            <a:ext cx="2377440" cy="411480"/>
          </a:xfrm>
          <a:prstGeom prst="rect">
            <a:avLst/>
          </a:prstGeom>
          <a:noFill/>
          <a:ln/>
        </p:spPr>
        <p:txBody>
          <a:bodyPr wrap="square" rtlCol="0" anchor="ctr"/>
          <a:lstStyle/>
          <a:p>
            <a:pPr marL="0" indent="0">
              <a:buNone/>
            </a:pPr>
            <a:r>
              <a:rPr lang="en-US" sz="1500" b="1" dirty="0">
                <a:solidFill>
                  <a:srgbClr val="0D4F5F"/>
                </a:solidFill>
                <a:latin typeface="Arial" pitchFamily="34" charset="0"/>
                <a:ea typeface="Arial" pitchFamily="34" charset="-122"/>
                <a:cs typeface="Arial" pitchFamily="34" charset="-120"/>
              </a:rPr>
              <a:t>Give context</a:t>
            </a:r>
            <a:endParaRPr lang="en-US" sz="1500" dirty="0"/>
          </a:p>
        </p:txBody>
      </p:sp>
      <p:sp>
        <p:nvSpPr>
          <p:cNvPr id="17" name="Text 15"/>
          <p:cNvSpPr/>
          <p:nvPr/>
        </p:nvSpPr>
        <p:spPr>
          <a:xfrm>
            <a:off x="3730752" y="4937760"/>
            <a:ext cx="2377440" cy="822960"/>
          </a:xfrm>
          <a:prstGeom prst="rect">
            <a:avLst/>
          </a:prstGeom>
          <a:noFill/>
          <a:ln/>
        </p:spPr>
        <p:txBody>
          <a:bodyPr wrap="square" rtlCol="0" anchor="t"/>
          <a:lstStyle/>
          <a:p>
            <a:pPr marL="0" indent="0">
              <a:lnSpc>
                <a:spcPct val="105000"/>
              </a:lnSpc>
              <a:buNone/>
            </a:pPr>
            <a:r>
              <a:rPr lang="en-US" sz="1250" dirty="0">
                <a:solidFill>
                  <a:srgbClr val="0F172A"/>
                </a:solidFill>
                <a:latin typeface="Arial" pitchFamily="34" charset="0"/>
                <a:ea typeface="Arial" pitchFamily="34" charset="-122"/>
                <a:cs typeface="Arial" pitchFamily="34" charset="-120"/>
              </a:rPr>
              <a:t>Brief it like a new partner who knows nothing.</a:t>
            </a:r>
            <a:endParaRPr lang="en-US" sz="1250" dirty="0"/>
          </a:p>
        </p:txBody>
      </p:sp>
      <p:sp>
        <p:nvSpPr>
          <p:cNvPr id="18" name="Shape 16"/>
          <p:cNvSpPr/>
          <p:nvPr/>
        </p:nvSpPr>
        <p:spPr>
          <a:xfrm>
            <a:off x="6455664" y="4389120"/>
            <a:ext cx="2743200" cy="1463040"/>
          </a:xfrm>
          <a:prstGeom prst="roundRect">
            <a:avLst>
              <a:gd name="adj" fmla="val 6250"/>
            </a:avLst>
          </a:prstGeom>
          <a:solidFill>
            <a:srgbClr val="F0F9FF"/>
          </a:solidFill>
          <a:ln/>
        </p:spPr>
        <p:txBody>
          <a:bodyPr/>
          <a:lstStyle/>
          <a:p>
            <a:endParaRPr lang="en-US"/>
          </a:p>
        </p:txBody>
      </p:sp>
      <p:sp>
        <p:nvSpPr>
          <p:cNvPr id="19" name="Text 17"/>
          <p:cNvSpPr/>
          <p:nvPr/>
        </p:nvSpPr>
        <p:spPr>
          <a:xfrm>
            <a:off x="6638544" y="4526280"/>
            <a:ext cx="2377440" cy="411480"/>
          </a:xfrm>
          <a:prstGeom prst="rect">
            <a:avLst/>
          </a:prstGeom>
          <a:noFill/>
          <a:ln/>
        </p:spPr>
        <p:txBody>
          <a:bodyPr wrap="square" rtlCol="0" anchor="ctr"/>
          <a:lstStyle/>
          <a:p>
            <a:pPr marL="0" indent="0">
              <a:buNone/>
            </a:pPr>
            <a:r>
              <a:rPr lang="en-US" sz="1500" b="1" dirty="0">
                <a:solidFill>
                  <a:srgbClr val="0D4F5F"/>
                </a:solidFill>
                <a:latin typeface="Arial" pitchFamily="34" charset="0"/>
                <a:ea typeface="Arial" pitchFamily="34" charset="-122"/>
                <a:cs typeface="Arial" pitchFamily="34" charset="-120"/>
              </a:rPr>
              <a:t>Set the format</a:t>
            </a:r>
            <a:endParaRPr lang="en-US" sz="1500" dirty="0"/>
          </a:p>
        </p:txBody>
      </p:sp>
      <p:sp>
        <p:nvSpPr>
          <p:cNvPr id="20" name="Text 18"/>
          <p:cNvSpPr/>
          <p:nvPr/>
        </p:nvSpPr>
        <p:spPr>
          <a:xfrm>
            <a:off x="6638544" y="4937760"/>
            <a:ext cx="2377440" cy="822960"/>
          </a:xfrm>
          <a:prstGeom prst="rect">
            <a:avLst/>
          </a:prstGeom>
          <a:noFill/>
          <a:ln/>
        </p:spPr>
        <p:txBody>
          <a:bodyPr wrap="square" rtlCol="0" anchor="t"/>
          <a:lstStyle/>
          <a:p>
            <a:pPr marL="0" indent="0">
              <a:lnSpc>
                <a:spcPct val="105000"/>
              </a:lnSpc>
              <a:buNone/>
            </a:pPr>
            <a:r>
              <a:rPr lang="en-US" sz="1250" dirty="0">
                <a:solidFill>
                  <a:srgbClr val="0F172A"/>
                </a:solidFill>
                <a:latin typeface="Arial" pitchFamily="34" charset="0"/>
                <a:ea typeface="Arial" pitchFamily="34" charset="-122"/>
                <a:cs typeface="Arial" pitchFamily="34" charset="-120"/>
              </a:rPr>
              <a:t>"Bullet points," "a table," "under 150 words."</a:t>
            </a:r>
            <a:endParaRPr lang="en-US" sz="1250" dirty="0"/>
          </a:p>
        </p:txBody>
      </p:sp>
      <p:sp>
        <p:nvSpPr>
          <p:cNvPr id="21" name="Shape 19"/>
          <p:cNvSpPr/>
          <p:nvPr/>
        </p:nvSpPr>
        <p:spPr>
          <a:xfrm>
            <a:off x="9363456" y="4389120"/>
            <a:ext cx="2743200" cy="1463040"/>
          </a:xfrm>
          <a:prstGeom prst="roundRect">
            <a:avLst>
              <a:gd name="adj" fmla="val 6250"/>
            </a:avLst>
          </a:prstGeom>
          <a:solidFill>
            <a:srgbClr val="F0F9FF"/>
          </a:solidFill>
          <a:ln/>
        </p:spPr>
        <p:txBody>
          <a:bodyPr/>
          <a:lstStyle/>
          <a:p>
            <a:endParaRPr lang="en-US"/>
          </a:p>
        </p:txBody>
      </p:sp>
      <p:sp>
        <p:nvSpPr>
          <p:cNvPr id="22" name="Text 20"/>
          <p:cNvSpPr/>
          <p:nvPr/>
        </p:nvSpPr>
        <p:spPr>
          <a:xfrm>
            <a:off x="9546336" y="4526280"/>
            <a:ext cx="2377440" cy="411480"/>
          </a:xfrm>
          <a:prstGeom prst="rect">
            <a:avLst/>
          </a:prstGeom>
          <a:noFill/>
          <a:ln/>
        </p:spPr>
        <p:txBody>
          <a:bodyPr wrap="square" rtlCol="0" anchor="ctr"/>
          <a:lstStyle/>
          <a:p>
            <a:pPr marL="0" indent="0">
              <a:buNone/>
            </a:pPr>
            <a:r>
              <a:rPr lang="en-US" sz="1500" b="1" dirty="0">
                <a:solidFill>
                  <a:srgbClr val="0D4F5F"/>
                </a:solidFill>
                <a:latin typeface="Arial" pitchFamily="34" charset="0"/>
                <a:ea typeface="Arial" pitchFamily="34" charset="-122"/>
                <a:cs typeface="Arial" pitchFamily="34" charset="-120"/>
              </a:rPr>
              <a:t>Iterate</a:t>
            </a:r>
            <a:endParaRPr lang="en-US" sz="1500" dirty="0"/>
          </a:p>
        </p:txBody>
      </p:sp>
      <p:sp>
        <p:nvSpPr>
          <p:cNvPr id="23" name="Text 21"/>
          <p:cNvSpPr/>
          <p:nvPr/>
        </p:nvSpPr>
        <p:spPr>
          <a:xfrm>
            <a:off x="9546336" y="4937760"/>
            <a:ext cx="2377440" cy="822960"/>
          </a:xfrm>
          <a:prstGeom prst="rect">
            <a:avLst/>
          </a:prstGeom>
          <a:noFill/>
          <a:ln/>
        </p:spPr>
        <p:txBody>
          <a:bodyPr wrap="square" rtlCol="0" anchor="t"/>
          <a:lstStyle/>
          <a:p>
            <a:pPr marL="0" indent="0">
              <a:lnSpc>
                <a:spcPct val="105000"/>
              </a:lnSpc>
              <a:buNone/>
            </a:pPr>
            <a:r>
              <a:rPr lang="en-US" sz="1250" dirty="0">
                <a:solidFill>
                  <a:srgbClr val="0F172A"/>
                </a:solidFill>
                <a:latin typeface="Arial" pitchFamily="34" charset="0"/>
                <a:ea typeface="Arial" pitchFamily="34" charset="-122"/>
                <a:cs typeface="Arial" pitchFamily="34" charset="-120"/>
              </a:rPr>
              <a:t>"Make it shorter." "Now run it at 8% down."</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2577</Words>
  <Application>Microsoft Office PowerPoint</Application>
  <PresentationFormat>Widescreen</PresentationFormat>
  <Paragraphs>210</Paragraphs>
  <Slides>18</Slides>
  <Notes>18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18</vt:i4>
      </vt:variant>
    </vt:vector>
  </HeadingPairs>
  <TitlesOfParts>
    <vt:vector size="20"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for Real Estate Investors — OKCREIA</dc:title>
  <dc:subject>PptxGenJS Presentation</dc:subject>
  <dc:creator>Nico Nathan | QuidAI</dc:creator>
  <cp:lastModifiedBy>Nico Nathan</cp:lastModifiedBy>
  <cp:revision>2</cp:revision>
  <dcterms:created xsi:type="dcterms:W3CDTF">2026-06-19T17:15:16Z</dcterms:created>
  <dcterms:modified xsi:type="dcterms:W3CDTF">2026-06-23T15:04:15Z</dcterms:modified>
</cp:coreProperties>
</file>